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1"/>
  </p:notesMasterIdLst>
  <p:sldIdLst>
    <p:sldId id="391" r:id="rId2"/>
    <p:sldId id="475" r:id="rId3"/>
    <p:sldId id="407" r:id="rId4"/>
    <p:sldId id="466" r:id="rId5"/>
    <p:sldId id="471" r:id="rId6"/>
    <p:sldId id="372" r:id="rId7"/>
    <p:sldId id="465" r:id="rId8"/>
    <p:sldId id="422" r:id="rId9"/>
    <p:sldId id="361" r:id="rId10"/>
    <p:sldId id="417" r:id="rId11"/>
    <p:sldId id="368" r:id="rId12"/>
    <p:sldId id="330" r:id="rId13"/>
    <p:sldId id="458" r:id="rId14"/>
    <p:sldId id="325" r:id="rId15"/>
    <p:sldId id="419" r:id="rId16"/>
    <p:sldId id="420" r:id="rId17"/>
    <p:sldId id="358" r:id="rId18"/>
    <p:sldId id="468" r:id="rId19"/>
    <p:sldId id="463" r:id="rId20"/>
    <p:sldId id="464" r:id="rId21"/>
    <p:sldId id="455" r:id="rId22"/>
    <p:sldId id="424" r:id="rId23"/>
    <p:sldId id="469" r:id="rId24"/>
    <p:sldId id="431" r:id="rId25"/>
    <p:sldId id="432" r:id="rId26"/>
    <p:sldId id="428" r:id="rId27"/>
    <p:sldId id="426" r:id="rId28"/>
    <p:sldId id="425" r:id="rId29"/>
    <p:sldId id="427" r:id="rId30"/>
    <p:sldId id="410" r:id="rId31"/>
    <p:sldId id="402" r:id="rId32"/>
    <p:sldId id="416" r:id="rId33"/>
    <p:sldId id="456" r:id="rId34"/>
    <p:sldId id="473" r:id="rId35"/>
    <p:sldId id="474" r:id="rId36"/>
    <p:sldId id="441" r:id="rId37"/>
    <p:sldId id="324" r:id="rId38"/>
    <p:sldId id="329" r:id="rId39"/>
    <p:sldId id="470" r:id="rId40"/>
  </p:sldIdLst>
  <p:sldSz cx="9144000" cy="6858000" type="screen4x3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74" autoAdjust="0"/>
  </p:normalViewPr>
  <p:slideViewPr>
    <p:cSldViewPr>
      <p:cViewPr varScale="1">
        <p:scale>
          <a:sx n="78" d="100"/>
          <a:sy n="78" d="100"/>
        </p:scale>
        <p:origin x="264" y="84"/>
      </p:cViewPr>
      <p:guideLst>
        <p:guide orient="horz" pos="2158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5573" tIns="47786" rIns="95573" bIns="47786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59" cy="496412"/>
          </a:xfrm>
          <a:prstGeom prst="rect">
            <a:avLst/>
          </a:prstGeom>
        </p:spPr>
        <p:txBody>
          <a:bodyPr vert="horz" lIns="95573" tIns="47786" rIns="95573" bIns="47786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68F53E5D-BA32-42F9-B149-A77C289A0DF5}" type="datetime1">
              <a:rPr lang="ko-KR" altLang="en-US"/>
              <a:pPr lvl="0">
                <a:defRPr lang="ko-KR" altLang="en-US"/>
              </a:pPr>
              <a:t>2020-09-10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3" tIns="47786" rIns="95573" bIns="47786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5573" tIns="47786" rIns="95573" bIns="47786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0090"/>
            <a:ext cx="2945659" cy="496412"/>
          </a:xfrm>
          <a:prstGeom prst="rect">
            <a:avLst/>
          </a:prstGeom>
        </p:spPr>
        <p:txBody>
          <a:bodyPr vert="horz" lIns="95573" tIns="47786" rIns="95573" bIns="47786" anchor="b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2" y="9430090"/>
            <a:ext cx="2945659" cy="496412"/>
          </a:xfrm>
          <a:prstGeom prst="rect">
            <a:avLst/>
          </a:prstGeom>
        </p:spPr>
        <p:txBody>
          <a:bodyPr vert="horz" lIns="95573" tIns="47786" rIns="95573" bIns="47786" anchor="b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226050DD-3856-411D-BC8A-3A412A6B32BA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3787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4BED4864-2DA1-4342-A1D3-F36BE6238656}" type="slidenum">
              <a:rPr lang="ko-KR" altLang="en-US"/>
              <a:pPr lvl="0">
                <a:defRPr lang="ko-KR" altLang="en-US"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7616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4BED4864-2DA1-4342-A1D3-F36BE6238656}" type="slidenum">
              <a:rPr lang="ko-KR" altLang="en-US"/>
              <a:pPr lvl="0">
                <a:defRPr lang="ko-KR" altLang="en-US"/>
              </a:pPr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58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4BED4864-2DA1-4342-A1D3-F36BE6238656}" type="slidenum">
              <a:rPr lang="ko-KR" altLang="en-US"/>
              <a:pPr lvl="0">
                <a:defRPr lang="ko-KR" altLang="en-US"/>
              </a:pPr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8566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4BED4864-2DA1-4342-A1D3-F36BE6238656}" type="slidenum">
              <a:rPr lang="ko-KR" altLang="en-US"/>
              <a:pPr lvl="0">
                <a:defRPr lang="ko-KR" altLang="en-US"/>
              </a:pPr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3213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D4864-2DA1-4342-A1D3-F36BE6238656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2275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D4864-2DA1-4342-A1D3-F36BE6238656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5283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4BED4864-2DA1-4342-A1D3-F36BE6238656}" type="slidenum">
              <a:rPr lang="ko-KR" altLang="en-US"/>
              <a:pPr lvl="0">
                <a:defRPr lang="ko-KR" altLang="en-US"/>
              </a:pPr>
              <a:t>38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D4864-2DA1-4342-A1D3-F36BE6238656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8239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4BED4864-2DA1-4342-A1D3-F36BE6238656}" type="slidenum">
              <a:rPr lang="ko-KR" altLang="en-US"/>
              <a:pPr lvl="0">
                <a:defRPr lang="ko-KR" altLang="en-US"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8630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226050DD-3856-411D-BC8A-3A412A6B32BA}" type="slidenum">
              <a:rPr lang="ko-KR" altLang="en-US" smtClean="0"/>
              <a:pPr lvl="0">
                <a:defRPr lang="ko-KR" altLang="en-US"/>
              </a:pPr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838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D4864-2DA1-4342-A1D3-F36BE6238656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5283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226050DD-3856-411D-BC8A-3A412A6B32BA}" type="slidenum">
              <a:rPr lang="ko-KR" altLang="en-US" smtClean="0"/>
              <a:pPr lvl="0">
                <a:defRPr lang="ko-KR" altLang="en-US"/>
              </a:pPr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838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226050DD-3856-411D-BC8A-3A412A6B32BA}" type="slidenum">
              <a:rPr lang="ko-KR" altLang="en-US" smtClean="0"/>
              <a:pPr lvl="0">
                <a:defRPr lang="ko-KR" altLang="en-US"/>
              </a:pPr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1388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 lang="ko-KR" altLang="en-US"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BB2430F9-8167-4470-B16D-51F13C47BBC7}" type="slidenum">
              <a:rPr lang="ko-KR" altLang="en-US"/>
              <a:pPr lvl="0">
                <a:defRPr lang="ko-KR" altLang="en-US"/>
              </a:pPr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3479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D4864-2DA1-4342-A1D3-F36BE6238656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528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5A2E-6ACC-418C-A910-0889311EAC49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3511-8A1A-4289-8FC6-A8800FF81C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967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5A2E-6ACC-418C-A910-0889311EAC49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3511-8A1A-4289-8FC6-A8800FF81C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386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5A2E-6ACC-418C-A910-0889311EAC49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3511-8A1A-4289-8FC6-A8800FF81C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998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5A2E-6ACC-418C-A910-0889311EAC49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3511-8A1A-4289-8FC6-A8800FF81C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468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5A2E-6ACC-418C-A910-0889311EAC49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3511-8A1A-4289-8FC6-A8800FF81C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20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5A2E-6ACC-418C-A910-0889311EAC49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3511-8A1A-4289-8FC6-A8800FF81C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680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5A2E-6ACC-418C-A910-0889311EAC49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3511-8A1A-4289-8FC6-A8800FF81C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0684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5A2E-6ACC-418C-A910-0889311EAC49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3511-8A1A-4289-8FC6-A8800FF81C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248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5A2E-6ACC-418C-A910-0889311EAC49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3511-8A1A-4289-8FC6-A8800FF81C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400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5A2E-6ACC-418C-A910-0889311EAC49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3511-8A1A-4289-8FC6-A8800FF81C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28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5A2E-6ACC-418C-A910-0889311EAC49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3511-8A1A-4289-8FC6-A8800FF81C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360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25A2E-6ACC-418C-A910-0889311EAC49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33511-8A1A-4289-8FC6-A8800FF81C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423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17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microsoft.com/office/2007/relationships/hdphoto" Target="../media/hdphoto11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59.png"/><Relationship Id="rId9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6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4.wdp"/><Relationship Id="rId1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17" Type="http://schemas.microsoft.com/office/2007/relationships/hdphoto" Target="../media/hdphoto6.wdp"/><Relationship Id="rId2" Type="http://schemas.openxmlformats.org/officeDocument/2006/relationships/image" Target="../media/image3.png"/><Relationship Id="rId16" Type="http://schemas.openxmlformats.org/officeDocument/2006/relationships/image" Target="../media/image13.pn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microsoft.com/office/2007/relationships/hdphoto" Target="../media/hdphoto5.wdp"/><Relationship Id="rId10" Type="http://schemas.openxmlformats.org/officeDocument/2006/relationships/image" Target="../media/image10.png"/><Relationship Id="rId19" Type="http://schemas.microsoft.com/office/2007/relationships/hdphoto" Target="../media/hdphoto7.wdp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 rot="2182480">
            <a:off x="4077825" y="2160659"/>
            <a:ext cx="1146789" cy="987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9500" dirty="0">
              <a:solidFill>
                <a:schemeClr val="bg1">
                  <a:lumMod val="85000"/>
                </a:schemeClr>
              </a:solidFill>
              <a:latin typeface="Berlin Sans FB" panose="020E0602020502020306" pitchFamily="34" charset="0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5896" y="3501008"/>
            <a:ext cx="36004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9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</a:t>
            </a:r>
            <a:endParaRPr lang="ko-KR" altLang="en-US" sz="23900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 rot="1329819">
            <a:off x="1223628" y="-2695048"/>
            <a:ext cx="4824536" cy="110799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altLang="ko-KR" sz="71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haroni" panose="02010803020104030203" pitchFamily="2" charset="-79"/>
              </a:rPr>
              <a:t>c</a:t>
            </a:r>
            <a:endParaRPr lang="ko-KR" altLang="en-US" sz="49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haroni" panose="02010803020104030203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836712"/>
            <a:ext cx="914400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창 업</a:t>
            </a:r>
            <a:r>
              <a:rPr lang="ko-KR" altLang="en-US" sz="4400" b="1" i="1" dirty="0" smtClean="0">
                <a:solidFill>
                  <a:schemeClr val="tx1"/>
                </a:solidFill>
              </a:rPr>
              <a:t> </a:t>
            </a:r>
            <a:r>
              <a:rPr lang="en-US" altLang="ko-KR" sz="3600" b="1" i="1" dirty="0" smtClean="0">
                <a:solidFill>
                  <a:schemeClr val="tx1"/>
                </a:solidFill>
              </a:rPr>
              <a:t>(</a:t>
            </a:r>
            <a:r>
              <a:rPr lang="ko-KR" altLang="en-US" sz="3600" b="1" i="1" dirty="0" smtClean="0">
                <a:solidFill>
                  <a:schemeClr val="tx1"/>
                </a:solidFill>
              </a:rPr>
              <a:t>센터</a:t>
            </a:r>
            <a:r>
              <a:rPr lang="en-US" altLang="ko-KR" sz="3600" b="1" i="1" dirty="0" smtClean="0">
                <a:solidFill>
                  <a:schemeClr val="tx1"/>
                </a:solidFill>
              </a:rPr>
              <a:t>,</a:t>
            </a:r>
            <a:r>
              <a:rPr lang="ko-KR" altLang="en-US" sz="3600" b="1" i="1" dirty="0" smtClean="0">
                <a:solidFill>
                  <a:schemeClr val="tx1"/>
                </a:solidFill>
              </a:rPr>
              <a:t>지사</a:t>
            </a:r>
            <a:r>
              <a:rPr lang="en-US" altLang="ko-KR" sz="3600" b="1" i="1" dirty="0" smtClean="0">
                <a:solidFill>
                  <a:schemeClr val="tx1"/>
                </a:solidFill>
              </a:rPr>
              <a:t>)</a:t>
            </a:r>
            <a:r>
              <a:rPr lang="ko-KR" altLang="en-US" sz="3600" b="1" i="1" dirty="0" smtClean="0">
                <a:solidFill>
                  <a:schemeClr val="tx1"/>
                </a:solidFill>
              </a:rPr>
              <a:t> </a:t>
            </a:r>
            <a:r>
              <a:rPr lang="ko-KR" altLang="en-US" sz="4400" b="1" dirty="0" err="1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컨</a:t>
            </a:r>
            <a:r>
              <a:rPr lang="ko-KR" altLang="en-US" sz="44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설 </a:t>
            </a:r>
            <a:r>
              <a:rPr lang="ko-KR" altLang="en-US" sz="4400" b="1" dirty="0" err="1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팅</a:t>
            </a:r>
            <a:endParaRPr lang="en-US" altLang="ko-KR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995936" y="3861048"/>
            <a:ext cx="2232246" cy="853745"/>
            <a:chOff x="1458917" y="4536649"/>
            <a:chExt cx="1962310" cy="780808"/>
          </a:xfrm>
        </p:grpSpPr>
        <p:sp>
          <p:nvSpPr>
            <p:cNvPr id="12" name="부제목 2"/>
            <p:cNvSpPr txBox="1">
              <a:spLocks/>
            </p:cNvSpPr>
            <p:nvPr/>
          </p:nvSpPr>
          <p:spPr bwMode="gray">
            <a:xfrm>
              <a:off x="1675195" y="4536649"/>
              <a:ext cx="1429532" cy="14893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 3" pitchFamily="18" charset="2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1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 3" pitchFamily="18" charset="2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1" hangingPunct="1">
                <a:spcBef>
                  <a:spcPct val="20000"/>
                </a:spcBef>
                <a:buClr>
                  <a:schemeClr val="accent3"/>
                </a:buClr>
                <a:buSzPct val="90000"/>
                <a:buFont typeface="Wingdings 3" pitchFamily="18" charset="2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1" hangingPunct="1">
                <a:spcBef>
                  <a:spcPct val="20000"/>
                </a:spcBef>
                <a:buClr>
                  <a:schemeClr val="accent4"/>
                </a:buClr>
                <a:buSzPct val="90000"/>
                <a:buFont typeface="Wingdings 3" pitchFamily="18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1" hangingPunct="1">
                <a:spcBef>
                  <a:spcPct val="20000"/>
                </a:spcBef>
                <a:buClr>
                  <a:schemeClr val="accent5"/>
                </a:buClr>
                <a:buSzPct val="90000"/>
                <a:buFont typeface="Wingdings 3" pitchFamily="18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1" dirty="0" err="1" smtClean="0">
                  <a:latin typeface="+mj-ea"/>
                  <a:ea typeface="+mj-ea"/>
                </a:rPr>
                <a:t>Healbeing</a:t>
              </a:r>
              <a:r>
                <a:rPr lang="en-US" altLang="ko-KR" sz="1600" b="1" i="1" dirty="0" smtClean="0">
                  <a:latin typeface="+mj-ea"/>
                  <a:ea typeface="+mj-ea"/>
                </a:rPr>
                <a:t> Life</a:t>
              </a:r>
              <a:endParaRPr lang="ko-KR" altLang="en-US" sz="1600" b="1" i="1" dirty="0">
                <a:latin typeface="+mj-ea"/>
                <a:ea typeface="+mj-ea"/>
              </a:endParaRPr>
            </a:p>
          </p:txBody>
        </p:sp>
        <p:sp>
          <p:nvSpPr>
            <p:cNvPr id="10" name="부제목 2"/>
            <p:cNvSpPr txBox="1">
              <a:spLocks/>
            </p:cNvSpPr>
            <p:nvPr/>
          </p:nvSpPr>
          <p:spPr bwMode="gray">
            <a:xfrm>
              <a:off x="1458917" y="4779467"/>
              <a:ext cx="1962310" cy="5379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 3" pitchFamily="18" charset="2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1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 3" pitchFamily="18" charset="2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1" hangingPunct="1">
                <a:spcBef>
                  <a:spcPct val="20000"/>
                </a:spcBef>
                <a:buClr>
                  <a:schemeClr val="accent3"/>
                </a:buClr>
                <a:buSzPct val="90000"/>
                <a:buFont typeface="Wingdings 3" pitchFamily="18" charset="2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1" hangingPunct="1">
                <a:spcBef>
                  <a:spcPct val="20000"/>
                </a:spcBef>
                <a:buClr>
                  <a:schemeClr val="accent4"/>
                </a:buClr>
                <a:buSzPct val="90000"/>
                <a:buFont typeface="Wingdings 3" pitchFamily="18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1" hangingPunct="1">
                <a:spcBef>
                  <a:spcPct val="20000"/>
                </a:spcBef>
                <a:buClr>
                  <a:schemeClr val="accent5"/>
                </a:buClr>
                <a:buSzPct val="90000"/>
                <a:buFont typeface="Wingdings 3" pitchFamily="18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28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컨설팅 미래</a:t>
              </a:r>
              <a:endParaRPr lang="ko-KR" alt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266600" y="5782617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CM</a:t>
            </a:r>
            <a:endParaRPr lang="ko-KR" altLang="en-US" sz="2000" b="1" dirty="0">
              <a:solidFill>
                <a:schemeClr val="tx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476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6372" r="4787" b="6065"/>
          <a:stretch/>
        </p:blipFill>
        <p:spPr bwMode="auto">
          <a:xfrm rot="5400000">
            <a:off x="-584710" y="1917319"/>
            <a:ext cx="5589239" cy="429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83567" y="525007"/>
            <a:ext cx="7704857" cy="495077"/>
          </a:xfrm>
          <a:prstGeom prst="roundRect">
            <a:avLst>
              <a:gd name="adj" fmla="val 491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i="1" dirty="0" smtClean="0">
                <a:solidFill>
                  <a:schemeClr val="bg1"/>
                </a:solidFill>
              </a:rPr>
              <a:t>1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차 설비</a:t>
            </a:r>
            <a:r>
              <a:rPr lang="en-US" altLang="ko-KR" sz="2800" b="1" i="1" dirty="0" smtClean="0">
                <a:solidFill>
                  <a:schemeClr val="bg1"/>
                </a:solidFill>
              </a:rPr>
              <a:t>-</a:t>
            </a:r>
            <a:r>
              <a:rPr lang="ko-KR" altLang="en-US" sz="2800" b="1" i="1" dirty="0" smtClean="0">
                <a:solidFill>
                  <a:srgbClr val="FFC000"/>
                </a:solidFill>
              </a:rPr>
              <a:t>녹물제거설비공사</a:t>
            </a:r>
            <a:r>
              <a:rPr lang="en-US" altLang="ko-KR" sz="2800" b="1" i="1" dirty="0" smtClean="0">
                <a:solidFill>
                  <a:srgbClr val="FFC000"/>
                </a:solidFill>
              </a:rPr>
              <a:t>-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스케일마스터기 장착</a:t>
            </a:r>
            <a:endParaRPr lang="ko-KR" alt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2" descr="F:\KakaoTalk_20200318_114929863_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99" y="-27384"/>
            <a:ext cx="1838105" cy="5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323528" y="1678494"/>
            <a:ext cx="1610609" cy="1368152"/>
            <a:chOff x="1365988" y="3819489"/>
            <a:chExt cx="1610609" cy="1368152"/>
          </a:xfrm>
        </p:grpSpPr>
        <p:sp>
          <p:nvSpPr>
            <p:cNvPr id="11" name="포인트가 7개인 별 10"/>
            <p:cNvSpPr/>
            <p:nvPr/>
          </p:nvSpPr>
          <p:spPr>
            <a:xfrm flipV="1">
              <a:off x="1365988" y="3819489"/>
              <a:ext cx="1610609" cy="1368152"/>
            </a:xfrm>
            <a:prstGeom prst="star7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0004" y="4035513"/>
              <a:ext cx="129231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아직도</a:t>
              </a:r>
              <a:endParaRPr lang="en-US" altLang="ko-K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6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녹물을</a:t>
              </a:r>
              <a:endParaRPr lang="en-US" altLang="ko-KR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16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마시나요</a:t>
              </a:r>
              <a:r>
                <a:rPr lang="en-US" altLang="ko-KR" sz="16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ko-KR" alt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4860031" y="1208480"/>
            <a:ext cx="3822086" cy="5446364"/>
            <a:chOff x="4860031" y="1208480"/>
            <a:chExt cx="3822086" cy="54463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93" r="31393" b="5222"/>
            <a:stretch/>
          </p:blipFill>
          <p:spPr bwMode="auto">
            <a:xfrm rot="16200000">
              <a:off x="6203308" y="2468020"/>
              <a:ext cx="1182357" cy="3763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그룹 15"/>
            <p:cNvGrpSpPr/>
            <p:nvPr/>
          </p:nvGrpSpPr>
          <p:grpSpPr>
            <a:xfrm>
              <a:off x="4860031" y="1208480"/>
              <a:ext cx="3822086" cy="5446364"/>
              <a:chOff x="4510445" y="3655445"/>
              <a:chExt cx="3919138" cy="5446364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771133" y="7532149"/>
                <a:ext cx="365264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Symbol" panose="05050102010706020507" pitchFamily="18" charset="2"/>
                  <a:buChar char="Þ"/>
                </a:pPr>
                <a:r>
                  <a:rPr lang="ko-KR" altLang="en-US" sz="1600" b="1" dirty="0" smtClean="0"/>
                  <a:t>수도계량기 </a:t>
                </a:r>
                <a:r>
                  <a:rPr lang="ko-KR" altLang="en-US" sz="1600" b="1" dirty="0" err="1" smtClean="0"/>
                  <a:t>입수관</a:t>
                </a:r>
                <a:r>
                  <a:rPr lang="ko-KR" altLang="en-US" sz="1600" b="1" dirty="0" smtClean="0"/>
                  <a:t> 오픈</a:t>
                </a:r>
                <a:endParaRPr lang="en-US" altLang="ko-KR" sz="1600" b="1" dirty="0" smtClean="0"/>
              </a:p>
              <a:p>
                <a:pPr marL="285750" indent="-285750">
                  <a:lnSpc>
                    <a:spcPct val="150000"/>
                  </a:lnSpc>
                  <a:buFont typeface="Symbol" panose="05050102010706020507" pitchFamily="18" charset="2"/>
                  <a:buChar char="Þ"/>
                </a:pPr>
                <a:r>
                  <a:rPr lang="ko-KR" altLang="en-US" sz="1600" b="1" dirty="0" smtClean="0"/>
                  <a:t>고압 프레스 녹물 제거 </a:t>
                </a:r>
                <a:r>
                  <a:rPr lang="en-US" altLang="ko-KR" sz="1600" b="1" dirty="0" smtClean="0"/>
                  <a:t>(2</a:t>
                </a:r>
                <a:r>
                  <a:rPr lang="ko-KR" altLang="en-US" sz="1600" b="1" dirty="0" smtClean="0"/>
                  <a:t>시간 여</a:t>
                </a:r>
                <a:r>
                  <a:rPr lang="en-US" altLang="ko-KR" sz="1600" b="1" dirty="0" smtClean="0"/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Symbol" panose="05050102010706020507" pitchFamily="18" charset="2"/>
                  <a:buChar char="Þ"/>
                </a:pPr>
                <a:r>
                  <a:rPr lang="ko-KR" altLang="en-US" sz="1600" b="1" dirty="0" smtClean="0">
                    <a:solidFill>
                      <a:srgbClr val="C00000"/>
                    </a:solidFill>
                  </a:rPr>
                  <a:t>스케일마스터기 장착</a:t>
                </a:r>
                <a:endParaRPr lang="en-US" altLang="ko-KR" sz="1600" b="1" dirty="0">
                  <a:solidFill>
                    <a:srgbClr val="C0000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Symbol" panose="05050102010706020507" pitchFamily="18" charset="2"/>
                  <a:buChar char="Þ"/>
                </a:pPr>
                <a:r>
                  <a:rPr lang="ko-KR" altLang="en-US" sz="1600" b="1" dirty="0" smtClean="0"/>
                  <a:t>집안 </a:t>
                </a:r>
                <a:r>
                  <a:rPr lang="ko-KR" altLang="en-US" sz="1600" b="1" dirty="0"/>
                  <a:t>내부 </a:t>
                </a:r>
                <a:r>
                  <a:rPr lang="ko-KR" altLang="en-US" sz="1600" b="1" dirty="0" err="1" smtClean="0"/>
                  <a:t>녹물제거수</a:t>
                </a:r>
                <a:r>
                  <a:rPr lang="ko-KR" altLang="en-US" sz="1600" b="1" dirty="0" smtClean="0"/>
                  <a:t> 입수</a:t>
                </a:r>
                <a:endParaRPr lang="en-US" altLang="ko-KR" sz="1600" b="1" dirty="0"/>
              </a:p>
            </p:txBody>
          </p:sp>
          <p:pic>
            <p:nvPicPr>
              <p:cNvPr id="18" name="Picture 3" descr="C:\Users\net19_000\Desktop\Resized_20200328_143842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14" t="28126" r="62780" b="39095"/>
              <a:stretch/>
            </p:blipFill>
            <p:spPr bwMode="auto">
              <a:xfrm rot="21281003">
                <a:off x="4568367" y="3655445"/>
                <a:ext cx="3479601" cy="185126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육각형 19"/>
              <p:cNvSpPr/>
              <p:nvPr/>
            </p:nvSpPr>
            <p:spPr>
              <a:xfrm>
                <a:off x="4510445" y="5595848"/>
                <a:ext cx="3919138" cy="568149"/>
              </a:xfrm>
              <a:prstGeom prst="hexagon">
                <a:avLst>
                  <a:gd name="adj" fmla="val 0"/>
                  <a:gd name="vf" fmla="val 115470"/>
                </a:avLst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 dirty="0" smtClean="0">
                    <a:solidFill>
                      <a:srgbClr val="C00000"/>
                    </a:solidFill>
                  </a:rPr>
                  <a:t>스케일 마스터</a:t>
                </a:r>
                <a:endParaRPr lang="en-US" altLang="ko-KR" sz="1600" b="1" dirty="0" smtClean="0">
                  <a:solidFill>
                    <a:srgbClr val="C00000"/>
                  </a:solidFill>
                </a:endParaRPr>
              </a:p>
              <a:p>
                <a:pPr algn="ctr"/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녹물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.</a:t>
                </a:r>
                <a:r>
                  <a:rPr lang="ko-KR" altLang="en-US" sz="1400" b="1" dirty="0" err="1" smtClean="0">
                    <a:solidFill>
                      <a:schemeClr val="tx1"/>
                    </a:solidFill>
                  </a:rPr>
                  <a:t>녹농균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제거용 반영구</a:t>
                </a:r>
                <a:r>
                  <a:rPr lang="en-US" altLang="ko-KR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400" b="1" dirty="0" err="1" smtClean="0">
                    <a:solidFill>
                      <a:schemeClr val="tx1"/>
                    </a:solidFill>
                  </a:rPr>
                  <a:t>스텐</a:t>
                </a:r>
                <a:r>
                  <a:rPr lang="ko-KR" altLang="en-US" sz="1400" b="1" dirty="0" smtClean="0">
                    <a:solidFill>
                      <a:schemeClr val="tx1"/>
                    </a:solidFill>
                  </a:rPr>
                  <a:t> 필터</a:t>
                </a:r>
                <a:endParaRPr lang="en-US" altLang="ko-KR" sz="1400" b="1" dirty="0" smtClean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모서리가 둥근 직사각형 11"/>
          <p:cNvSpPr/>
          <p:nvPr/>
        </p:nvSpPr>
        <p:spPr>
          <a:xfrm>
            <a:off x="856864" y="329476"/>
            <a:ext cx="6696743" cy="823574"/>
          </a:xfrm>
          <a:prstGeom prst="roundRect">
            <a:avLst>
              <a:gd name="adj" fmla="val 491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i="1" dirty="0" smtClean="0">
                <a:solidFill>
                  <a:schemeClr val="bg1"/>
                </a:solidFill>
              </a:rPr>
              <a:t>2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차 설비</a:t>
            </a:r>
            <a:r>
              <a:rPr lang="en-US" altLang="ko-KR" sz="2400" b="1" i="1" dirty="0" smtClean="0">
                <a:solidFill>
                  <a:schemeClr val="bg1"/>
                </a:solidFill>
              </a:rPr>
              <a:t>-</a:t>
            </a:r>
            <a:r>
              <a:rPr lang="ko-KR" altLang="en-US" sz="2400" b="1" i="1" dirty="0" smtClean="0">
                <a:solidFill>
                  <a:srgbClr val="FFC000"/>
                </a:solidFill>
              </a:rPr>
              <a:t>수소미전수기 및 </a:t>
            </a:r>
            <a:r>
              <a:rPr lang="ko-KR" altLang="en-US" sz="2400" b="1" i="1" dirty="0" err="1" smtClean="0">
                <a:solidFill>
                  <a:srgbClr val="FFC000"/>
                </a:solidFill>
              </a:rPr>
              <a:t>자화연수기</a:t>
            </a:r>
            <a:r>
              <a:rPr lang="ko-KR" altLang="en-US" sz="2400" b="1" i="1" dirty="0" smtClean="0">
                <a:solidFill>
                  <a:srgbClr val="FFC000"/>
                </a:solidFill>
              </a:rPr>
              <a:t> 설치 </a:t>
            </a:r>
            <a:endParaRPr lang="en-US" altLang="ko-KR" sz="2400" b="1" i="1" dirty="0" smtClean="0">
              <a:solidFill>
                <a:srgbClr val="FFC000"/>
              </a:solidFill>
            </a:endParaRPr>
          </a:p>
          <a:p>
            <a:pPr algn="ctr"/>
            <a:r>
              <a:rPr lang="en-US" altLang="ko-KR" sz="2000" b="1" i="1" dirty="0" smtClean="0">
                <a:solidFill>
                  <a:schemeClr val="bg1"/>
                </a:solidFill>
              </a:rPr>
              <a:t>(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내부구조 및 기능</a:t>
            </a:r>
            <a:r>
              <a:rPr lang="en-US" altLang="ko-KR" sz="2000" b="1" i="1" dirty="0" smtClean="0">
                <a:solidFill>
                  <a:schemeClr val="bg1"/>
                </a:solidFill>
              </a:rPr>
              <a:t>, 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특징</a:t>
            </a:r>
            <a:r>
              <a:rPr lang="en-US" altLang="ko-KR" sz="2000" b="1" i="1" dirty="0" smtClean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6" name="Picture 2" descr="F:\KakaoTalk_20200318_114929863_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99" y="24143"/>
            <a:ext cx="1838105" cy="5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SEC\Desktop\123.jpg"/>
          <p:cNvPicPr>
            <a:picLocks noChangeAspect="1" noChangeArrowheads="1"/>
          </p:cNvPicPr>
          <p:nvPr/>
        </p:nvPicPr>
        <p:blipFill rotWithShape="1">
          <a:blip r:embed="rId3"/>
          <a:srcRect l="68357" t="4163" r="4627" b="50000"/>
          <a:stretch/>
        </p:blipFill>
        <p:spPr>
          <a:xfrm>
            <a:off x="1259632" y="1264918"/>
            <a:ext cx="3096344" cy="2963130"/>
          </a:xfrm>
          <a:prstGeom prst="flowChartProcess">
            <a:avLst/>
          </a:prstGeom>
          <a:noFill/>
        </p:spPr>
      </p:pic>
      <p:pic>
        <p:nvPicPr>
          <p:cNvPr id="18" name="Picture 2" descr="C:\Users\net19_000\Desktop\Resized_20200328_1436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31033" r="4891" b="10892"/>
          <a:stretch/>
        </p:blipFill>
        <p:spPr bwMode="auto">
          <a:xfrm rot="16200000">
            <a:off x="5656379" y="972626"/>
            <a:ext cx="2963131" cy="3547712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2"/>
          <p:cNvGrpSpPr/>
          <p:nvPr/>
        </p:nvGrpSpPr>
        <p:grpSpPr>
          <a:xfrm>
            <a:off x="3203848" y="4881031"/>
            <a:ext cx="2304256" cy="1788329"/>
            <a:chOff x="1814180" y="4554823"/>
            <a:chExt cx="2890278" cy="1601825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86"/>
            <a:stretch/>
          </p:blipFill>
          <p:spPr>
            <a:xfrm>
              <a:off x="1814180" y="4554823"/>
              <a:ext cx="2512387" cy="1601825"/>
            </a:xfrm>
            <a:prstGeom prst="rect">
              <a:avLst/>
            </a:prstGeom>
          </p:spPr>
        </p:pic>
        <p:sp>
          <p:nvSpPr>
            <p:cNvPr id="11" name="육각형 10"/>
            <p:cNvSpPr/>
            <p:nvPr/>
          </p:nvSpPr>
          <p:spPr>
            <a:xfrm>
              <a:off x="3078677" y="5442649"/>
              <a:ext cx="1625781" cy="674370"/>
            </a:xfrm>
            <a:prstGeom prst="hexagon">
              <a:avLst>
                <a:gd name="adj" fmla="val 16573"/>
                <a:gd name="vf" fmla="val 115470"/>
              </a:avLst>
            </a:prstGeom>
            <a:solidFill>
              <a:schemeClr val="accent1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 smtClean="0">
                  <a:solidFill>
                    <a:schemeClr val="tx1"/>
                  </a:solidFill>
                </a:rPr>
                <a:t>자화</a:t>
              </a:r>
              <a:r>
                <a:rPr lang="ko-KR" altLang="en-US" sz="1400" b="1" dirty="0" smtClean="0">
                  <a:solidFill>
                    <a:schemeClr val="tx1"/>
                  </a:solidFill>
                </a:rPr>
                <a:t> </a:t>
              </a:r>
              <a:endParaRPr lang="en-US" altLang="ko-KR" sz="1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400" b="1" dirty="0" err="1" smtClean="0">
                  <a:solidFill>
                    <a:schemeClr val="tx1"/>
                  </a:solidFill>
                </a:rPr>
                <a:t>나노연수</a:t>
              </a:r>
              <a:endParaRPr lang="en-US" altLang="ko-KR" sz="1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400" b="1" dirty="0" err="1" smtClean="0">
                  <a:solidFill>
                    <a:schemeClr val="tx1"/>
                  </a:solidFill>
                </a:rPr>
                <a:t>스텐필터</a:t>
              </a:r>
              <a:endParaRPr lang="en-US" altLang="ko-KR" sz="1400" b="1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4" name="육각형 13"/>
          <p:cNvSpPr/>
          <p:nvPr/>
        </p:nvSpPr>
        <p:spPr>
          <a:xfrm>
            <a:off x="4161975" y="2255935"/>
            <a:ext cx="1389810" cy="952521"/>
          </a:xfrm>
          <a:prstGeom prst="hexagon">
            <a:avLst>
              <a:gd name="adj" fmla="val 14375"/>
              <a:gd name="vf" fmla="val 115470"/>
            </a:avLst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원자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400" b="1" dirty="0" err="1" smtClean="0">
                <a:solidFill>
                  <a:schemeClr val="tx1"/>
                </a:solidFill>
              </a:rPr>
              <a:t>수소수</a:t>
            </a:r>
            <a:endParaRPr lang="en-US" altLang="ko-KR" sz="14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생성</a:t>
            </a:r>
            <a:r>
              <a:rPr lang="en-US" altLang="ko-KR" sz="1400" b="1" dirty="0">
                <a:solidFill>
                  <a:schemeClr val="tx1"/>
                </a:solidFill>
              </a:rPr>
              <a:t> 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400" b="1" dirty="0" err="1" smtClean="0">
                <a:solidFill>
                  <a:schemeClr val="tx1"/>
                </a:solidFill>
              </a:rPr>
              <a:t>스텐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필터</a:t>
            </a:r>
            <a:endParaRPr lang="en-US" altLang="ko-KR" sz="1400" b="1" dirty="0" smtClean="0">
              <a:solidFill>
                <a:schemeClr val="tx1"/>
              </a:solidFill>
            </a:endParaRPr>
          </a:p>
        </p:txBody>
      </p:sp>
      <p:sp>
        <p:nvSpPr>
          <p:cNvPr id="17" name="육각형 16"/>
          <p:cNvSpPr/>
          <p:nvPr/>
        </p:nvSpPr>
        <p:spPr>
          <a:xfrm>
            <a:off x="4161975" y="1329159"/>
            <a:ext cx="1384155" cy="919691"/>
          </a:xfrm>
          <a:prstGeom prst="hexagon">
            <a:avLst>
              <a:gd name="adj" fmla="val 16018"/>
              <a:gd name="vf" fmla="val 115470"/>
            </a:avLst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정수 및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미네랄  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400" b="1" dirty="0" err="1" smtClean="0">
                <a:solidFill>
                  <a:schemeClr val="tx1"/>
                </a:solidFill>
              </a:rPr>
              <a:t>스텐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필터</a:t>
            </a:r>
            <a:endParaRPr lang="en-US" altLang="ko-KR" sz="1400" b="1" dirty="0" smtClean="0">
              <a:solidFill>
                <a:schemeClr val="tx1"/>
              </a:solidFill>
            </a:endParaRPr>
          </a:p>
        </p:txBody>
      </p:sp>
      <p:sp>
        <p:nvSpPr>
          <p:cNvPr id="19" name="육각형 18"/>
          <p:cNvSpPr/>
          <p:nvPr/>
        </p:nvSpPr>
        <p:spPr>
          <a:xfrm>
            <a:off x="4161975" y="3204200"/>
            <a:ext cx="1423164" cy="1014519"/>
          </a:xfrm>
          <a:prstGeom prst="hexagon">
            <a:avLst>
              <a:gd name="adj" fmla="val 17373"/>
              <a:gd name="vf" fmla="val 115470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tx1"/>
                </a:solidFill>
              </a:rPr>
              <a:t>미세전류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생성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400" b="1" dirty="0" err="1" smtClean="0">
                <a:solidFill>
                  <a:schemeClr val="tx1"/>
                </a:solidFill>
              </a:rPr>
              <a:t>스텐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필터</a:t>
            </a:r>
            <a:endParaRPr lang="en-US" altLang="ko-KR" sz="1400" b="1" dirty="0" smtClean="0">
              <a:solidFill>
                <a:schemeClr val="tx1"/>
              </a:solidFill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323528" y="3420224"/>
            <a:ext cx="3384531" cy="2313032"/>
          </a:xfrm>
          <a:prstGeom prst="rightArrow">
            <a:avLst>
              <a:gd name="adj1" fmla="val 76803"/>
              <a:gd name="adj2" fmla="val 13367"/>
            </a:avLst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 </a:t>
            </a:r>
            <a:r>
              <a:rPr lang="en-US" altLang="ko-KR" sz="1600" b="1" dirty="0" smtClean="0">
                <a:solidFill>
                  <a:srgbClr val="FFC000"/>
                </a:solidFill>
              </a:rPr>
              <a:t>-</a:t>
            </a:r>
            <a:r>
              <a:rPr lang="ko-KR" altLang="en-US" sz="1600" b="1" dirty="0" smtClean="0">
                <a:solidFill>
                  <a:srgbClr val="FFC000"/>
                </a:solidFill>
              </a:rPr>
              <a:t>기기 설치</a:t>
            </a:r>
            <a:endParaRPr lang="en-US" altLang="ko-KR" sz="1600" b="1" dirty="0" smtClean="0">
              <a:solidFill>
                <a:srgbClr val="FFC000"/>
              </a:solidFill>
            </a:endParaRPr>
          </a:p>
          <a:p>
            <a:r>
              <a:rPr lang="en-US" altLang="ko-KR" sz="1600" b="1" dirty="0" smtClean="0">
                <a:solidFill>
                  <a:schemeClr val="bg1"/>
                </a:solidFill>
              </a:rPr>
              <a:t>  </a:t>
            </a:r>
            <a:r>
              <a:rPr lang="ko-KR" altLang="en-US" sz="1600" b="1" dirty="0" err="1" smtClean="0">
                <a:solidFill>
                  <a:schemeClr val="bg1"/>
                </a:solidFill>
              </a:rPr>
              <a:t>식음수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 재처리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 </a:t>
            </a:r>
            <a:r>
              <a:rPr lang="en-US" altLang="ko-KR" sz="1600" b="1" dirty="0" smtClean="0">
                <a:solidFill>
                  <a:srgbClr val="FFC000"/>
                </a:solidFill>
              </a:rPr>
              <a:t>(</a:t>
            </a:r>
            <a:r>
              <a:rPr lang="ko-KR" altLang="en-US" sz="1600" b="1" dirty="0" smtClean="0">
                <a:solidFill>
                  <a:srgbClr val="FFC000"/>
                </a:solidFill>
              </a:rPr>
              <a:t>수소미전수기</a:t>
            </a:r>
            <a:r>
              <a:rPr lang="en-US" altLang="ko-KR" sz="1600" b="1" dirty="0" smtClean="0">
                <a:solidFill>
                  <a:srgbClr val="FFC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chemeClr val="bg1"/>
                </a:solidFill>
              </a:rPr>
              <a:t> </a:t>
            </a:r>
            <a:r>
              <a:rPr lang="en-US" altLang="ko-KR" sz="1600" b="1" dirty="0">
                <a:solidFill>
                  <a:schemeClr val="bg1"/>
                </a:solidFill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</a:rPr>
              <a:t>샤워수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 재처리 </a:t>
            </a:r>
            <a:r>
              <a:rPr lang="en-US" altLang="ko-KR" sz="1600" b="1" dirty="0" smtClean="0">
                <a:solidFill>
                  <a:srgbClr val="FFC000"/>
                </a:solidFill>
              </a:rPr>
              <a:t>(</a:t>
            </a:r>
            <a:r>
              <a:rPr lang="ko-KR" altLang="en-US" sz="1600" b="1" dirty="0" err="1" smtClean="0">
                <a:solidFill>
                  <a:srgbClr val="FFC000"/>
                </a:solidFill>
              </a:rPr>
              <a:t>자화연수기</a:t>
            </a:r>
            <a:r>
              <a:rPr lang="en-US" altLang="ko-KR" sz="1600" b="1" dirty="0" smtClean="0">
                <a:solidFill>
                  <a:srgbClr val="FFC000"/>
                </a:solidFill>
              </a:rPr>
              <a:t>) 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    </a:t>
            </a: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rgbClr val="FFC000"/>
                </a:solidFill>
              </a:rPr>
              <a:t> </a:t>
            </a:r>
            <a:r>
              <a:rPr lang="en-US" altLang="ko-KR" sz="1600" b="1" dirty="0" smtClean="0">
                <a:solidFill>
                  <a:srgbClr val="FFC000"/>
                </a:solidFill>
              </a:rPr>
              <a:t>-</a:t>
            </a:r>
            <a:r>
              <a:rPr lang="ko-KR" altLang="en-US" sz="1600" b="1" dirty="0" smtClean="0">
                <a:solidFill>
                  <a:srgbClr val="FFC000"/>
                </a:solidFill>
              </a:rPr>
              <a:t>녹물 </a:t>
            </a:r>
            <a:r>
              <a:rPr lang="ko-KR" altLang="en-US" sz="1600" b="1" dirty="0" err="1" smtClean="0">
                <a:solidFill>
                  <a:srgbClr val="FFC000"/>
                </a:solidFill>
              </a:rPr>
              <a:t>제거수</a:t>
            </a:r>
            <a:r>
              <a:rPr lang="en-US" altLang="ko-KR" sz="1600" b="1" dirty="0" smtClean="0">
                <a:solidFill>
                  <a:srgbClr val="FFC000"/>
                </a:solidFill>
              </a:rPr>
              <a:t> </a:t>
            </a:r>
            <a:r>
              <a:rPr lang="ko-KR" altLang="en-US" sz="1600" b="1" dirty="0" smtClean="0">
                <a:solidFill>
                  <a:srgbClr val="FFC000"/>
                </a:solidFill>
              </a:rPr>
              <a:t>사용</a:t>
            </a:r>
            <a:endParaRPr lang="en-US" altLang="ko-KR" sz="1600" b="1" dirty="0" smtClean="0">
              <a:solidFill>
                <a:srgbClr val="FFC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 smtClean="0">
                <a:solidFill>
                  <a:srgbClr val="FFC000"/>
                </a:solidFill>
              </a:rPr>
              <a:t> 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보일러</a:t>
            </a:r>
            <a:r>
              <a:rPr lang="en-US" altLang="ko-KR" sz="1600" b="1" dirty="0">
                <a:solidFill>
                  <a:schemeClr val="bg1"/>
                </a:solidFill>
              </a:rPr>
              <a:t>.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세탁기</a:t>
            </a:r>
            <a:r>
              <a:rPr lang="en-US" altLang="ko-KR" sz="1600" b="1" dirty="0">
                <a:solidFill>
                  <a:schemeClr val="bg1"/>
                </a:solidFill>
              </a:rPr>
              <a:t>.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화장실 등</a:t>
            </a:r>
            <a:endParaRPr lang="en-US" altLang="ko-KR" sz="1600" b="1" dirty="0">
              <a:solidFill>
                <a:schemeClr val="bg1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5292080" y="3923811"/>
            <a:ext cx="1800200" cy="2905808"/>
            <a:chOff x="1822356" y="3856312"/>
            <a:chExt cx="1598253" cy="2811876"/>
          </a:xfrm>
        </p:grpSpPr>
        <p:pic>
          <p:nvPicPr>
            <p:cNvPr id="3074" name="Picture 2" descr="C:\Users\net19_000\Desktop\Resized_20200328_14363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5" t="12162" r="11052" b="71976"/>
            <a:stretch/>
          </p:blipFill>
          <p:spPr bwMode="auto">
            <a:xfrm rot="16200000">
              <a:off x="1199857" y="4672923"/>
              <a:ext cx="2811876" cy="1178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타원 14"/>
            <p:cNvSpPr/>
            <p:nvPr/>
          </p:nvSpPr>
          <p:spPr>
            <a:xfrm>
              <a:off x="1822356" y="5057290"/>
              <a:ext cx="1598253" cy="5760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solidFill>
                    <a:srgbClr val="C00000"/>
                  </a:solidFill>
                </a:rPr>
                <a:t>일반정수기필터</a:t>
              </a:r>
              <a:endParaRPr lang="en-US" altLang="ko-KR" sz="1600" b="1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en-US" altLang="ko-KR" sz="1600" b="1" dirty="0" smtClean="0">
                  <a:solidFill>
                    <a:srgbClr val="C00000"/>
                  </a:solidFill>
                </a:rPr>
                <a:t>(</a:t>
              </a:r>
              <a:r>
                <a:rPr lang="ko-KR" altLang="en-US" sz="1600" b="1" dirty="0" smtClean="0">
                  <a:solidFill>
                    <a:srgbClr val="C00000"/>
                  </a:solidFill>
                </a:rPr>
                <a:t>플라스틱</a:t>
              </a:r>
              <a:r>
                <a:rPr lang="en-US" altLang="ko-KR" sz="1600" b="1" dirty="0" smtClean="0">
                  <a:solidFill>
                    <a:schemeClr val="tx1"/>
                  </a:solidFill>
                </a:rPr>
                <a:t>)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타원형 설명선 7"/>
          <p:cNvSpPr/>
          <p:nvPr/>
        </p:nvSpPr>
        <p:spPr>
          <a:xfrm>
            <a:off x="6700563" y="1381428"/>
            <a:ext cx="2217518" cy="612648"/>
          </a:xfrm>
          <a:prstGeom prst="wedgeEllipseCallout">
            <a:avLst>
              <a:gd name="adj1" fmla="val -37290"/>
              <a:gd name="adj2" fmla="val 110906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/>
              <a:t>수소기</a:t>
            </a:r>
            <a:r>
              <a:rPr lang="ko-KR" altLang="en-US" sz="1400" b="1" dirty="0" smtClean="0"/>
              <a:t> </a:t>
            </a:r>
            <a:r>
              <a:rPr lang="ko-KR" altLang="en-US" sz="1400" b="1" dirty="0" err="1" smtClean="0"/>
              <a:t>특수필터</a:t>
            </a:r>
            <a:endParaRPr lang="en-US" altLang="ko-KR" sz="1400" b="1" dirty="0" smtClean="0"/>
          </a:p>
          <a:p>
            <a:pPr algn="ctr"/>
            <a:r>
              <a:rPr lang="en-US" altLang="ko-KR" sz="1400" b="1" dirty="0" smtClean="0"/>
              <a:t>(</a:t>
            </a:r>
            <a:r>
              <a:rPr lang="ko-KR" altLang="en-US" sz="1400" b="1" dirty="0" err="1" smtClean="0"/>
              <a:t>스테인레스</a:t>
            </a:r>
            <a:r>
              <a:rPr lang="en-US" altLang="ko-KR" sz="1400" b="1" dirty="0"/>
              <a:t>)</a:t>
            </a:r>
            <a:endParaRPr lang="ko-KR" altLang="en-US" sz="1400" b="1" dirty="0"/>
          </a:p>
        </p:txBody>
      </p:sp>
      <p:grpSp>
        <p:nvGrpSpPr>
          <p:cNvPr id="6" name="그룹 5"/>
          <p:cNvGrpSpPr/>
          <p:nvPr/>
        </p:nvGrpSpPr>
        <p:grpSpPr>
          <a:xfrm>
            <a:off x="6788530" y="4300804"/>
            <a:ext cx="2175958" cy="1648476"/>
            <a:chOff x="6413868" y="4432530"/>
            <a:chExt cx="2175958" cy="1648476"/>
          </a:xfrm>
        </p:grpSpPr>
        <p:sp>
          <p:nvSpPr>
            <p:cNvPr id="4" name="타원 3"/>
            <p:cNvSpPr/>
            <p:nvPr/>
          </p:nvSpPr>
          <p:spPr>
            <a:xfrm>
              <a:off x="6413868" y="4432530"/>
              <a:ext cx="2175958" cy="74710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i="1" dirty="0" smtClean="0">
                  <a:solidFill>
                    <a:srgbClr val="FFC000"/>
                  </a:solidFill>
                </a:rPr>
                <a:t>고농도 </a:t>
              </a:r>
              <a:r>
                <a:rPr lang="ko-KR" altLang="en-US" sz="1600" b="1" i="1" dirty="0" err="1" smtClean="0">
                  <a:solidFill>
                    <a:srgbClr val="FFC000"/>
                  </a:solidFill>
                </a:rPr>
                <a:t>히토류</a:t>
              </a:r>
              <a:endParaRPr lang="en-US" altLang="ko-KR" sz="1600" b="1" i="1" dirty="0" smtClean="0">
                <a:solidFill>
                  <a:srgbClr val="FFC000"/>
                </a:solidFill>
              </a:endParaRPr>
            </a:p>
            <a:p>
              <a:pPr algn="ctr"/>
              <a:r>
                <a:rPr lang="ko-KR" altLang="en-US" sz="1600" b="1" i="1" dirty="0" err="1" smtClean="0">
                  <a:solidFill>
                    <a:schemeClr val="bg1"/>
                  </a:solidFill>
                </a:rPr>
                <a:t>미세전류</a:t>
              </a:r>
              <a:r>
                <a:rPr lang="ko-KR" altLang="en-US" sz="1600" b="1" i="1" dirty="0" smtClean="0">
                  <a:solidFill>
                    <a:schemeClr val="bg1"/>
                  </a:solidFill>
                </a:rPr>
                <a:t> 생산</a:t>
              </a:r>
              <a:endParaRPr lang="ko-KR" altLang="en-US" sz="1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920101" y="4942233"/>
              <a:ext cx="1354858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altLang="ko-KR" b="1" dirty="0" smtClean="0"/>
            </a:p>
            <a:p>
              <a:pPr algn="ctr"/>
              <a:r>
                <a:rPr lang="ko-KR" altLang="en-US" sz="1600" b="1" dirty="0" smtClean="0"/>
                <a:t>세계 </a:t>
              </a:r>
              <a:endParaRPr lang="en-US" altLang="ko-KR" sz="1600" b="1" dirty="0" smtClean="0"/>
            </a:p>
            <a:p>
              <a:pPr algn="ctr"/>
              <a:r>
                <a:rPr lang="ko-KR" altLang="en-US" sz="1600" b="1" dirty="0" smtClean="0"/>
                <a:t>단 하나뿐인 </a:t>
              </a:r>
              <a:endParaRPr lang="en-US" altLang="ko-KR" sz="1600" b="1" dirty="0" smtClean="0"/>
            </a:p>
            <a:p>
              <a:pPr algn="ctr"/>
              <a:r>
                <a:rPr lang="ko-KR" altLang="en-US" sz="1600" b="1" dirty="0" smtClean="0"/>
                <a:t>발명품</a:t>
              </a:r>
              <a:endParaRPr lang="ko-KR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651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KakaoTalk_20200318_114929863_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99" y="24143"/>
            <a:ext cx="1838105" cy="5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627809"/>
              </p:ext>
            </p:extLst>
          </p:nvPr>
        </p:nvGraphicFramePr>
        <p:xfrm>
          <a:off x="69528" y="1196752"/>
          <a:ext cx="9038976" cy="5396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997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구 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err="1" smtClean="0">
                          <a:solidFill>
                            <a:schemeClr val="bg1"/>
                          </a:solidFill>
                        </a:rPr>
                        <a:t>원자수소</a:t>
                      </a: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ko-KR" altLang="en-US" sz="1600" b="1" dirty="0" err="1" smtClean="0">
                          <a:solidFill>
                            <a:schemeClr val="bg1"/>
                          </a:solidFill>
                        </a:rPr>
                        <a:t>미전수기</a:t>
                      </a:r>
                      <a:endParaRPr lang="en-US" altLang="ko-KR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ko-KR" altLang="en-US" sz="1600" b="1" dirty="0" err="1" smtClean="0">
                          <a:solidFill>
                            <a:schemeClr val="bg1"/>
                          </a:solidFill>
                        </a:rPr>
                        <a:t>원스탑</a:t>
                      </a: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</a:rPr>
                        <a:t> 토탈 </a:t>
                      </a:r>
                      <a:r>
                        <a:rPr lang="ko-KR" altLang="en-US" sz="1600" b="1" dirty="0" err="1" smtClean="0">
                          <a:solidFill>
                            <a:schemeClr val="bg1"/>
                          </a:solidFill>
                        </a:rPr>
                        <a:t>클린</a:t>
                      </a: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</a:rPr>
                        <a:t> 시스템</a:t>
                      </a:r>
                      <a:r>
                        <a:rPr lang="en-US" altLang="ko-KR" sz="16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altLang="ko-K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</a:rPr>
                        <a:t>일반 정수기</a:t>
                      </a:r>
                      <a:endParaRPr lang="en-US" altLang="ko-KR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</a:rPr>
                        <a:t>일반 </a:t>
                      </a:r>
                      <a:r>
                        <a:rPr lang="ko-KR" altLang="en-US" sz="1600" b="1" dirty="0" err="1" smtClean="0">
                          <a:solidFill>
                            <a:schemeClr val="bg1"/>
                          </a:solidFill>
                        </a:rPr>
                        <a:t>수소수기</a:t>
                      </a:r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5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/>
                        <a:t>정수</a:t>
                      </a:r>
                      <a:r>
                        <a:rPr lang="en-US" altLang="ko-KR" sz="1400" b="1" dirty="0" smtClean="0"/>
                        <a:t>.</a:t>
                      </a:r>
                      <a:r>
                        <a:rPr lang="ko-KR" altLang="en-US" sz="1400" b="1" dirty="0" err="1" smtClean="0"/>
                        <a:t>수소수</a:t>
                      </a:r>
                      <a:r>
                        <a:rPr lang="ko-KR" altLang="en-US" sz="1400" b="1" dirty="0" smtClean="0"/>
                        <a:t> </a:t>
                      </a:r>
                      <a:endParaRPr lang="en-US" altLang="ko-KR" sz="1400" b="1" dirty="0"/>
                    </a:p>
                    <a:p>
                      <a:pPr algn="ctr" latinLnBrk="1"/>
                      <a:r>
                        <a:rPr lang="ko-KR" altLang="en-US" sz="1400" b="1" dirty="0" smtClean="0"/>
                        <a:t>미네랄 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-</a:t>
                      </a:r>
                      <a:r>
                        <a:rPr lang="ko-KR" altLang="en-US" sz="1400" b="1" dirty="0" smtClean="0"/>
                        <a:t>정수 기능 및 미네랄 함유</a:t>
                      </a:r>
                      <a:r>
                        <a:rPr lang="en-US" altLang="ko-KR" sz="1400" b="1" dirty="0" smtClean="0"/>
                        <a:t> (</a:t>
                      </a:r>
                      <a:r>
                        <a:rPr lang="ko-KR" altLang="en-US" sz="1400" b="1" dirty="0" err="1" smtClean="0"/>
                        <a:t>자화정수</a:t>
                      </a:r>
                      <a:r>
                        <a:rPr lang="ko-KR" altLang="en-US" sz="1400" b="1" dirty="0" smtClean="0"/>
                        <a:t> 기능</a:t>
                      </a:r>
                      <a:r>
                        <a:rPr lang="en-US" altLang="ko-KR" sz="1400" b="1" dirty="0" smtClean="0"/>
                        <a:t>)</a:t>
                      </a:r>
                      <a:r>
                        <a:rPr lang="ko-KR" altLang="en-US" sz="1400" b="1" dirty="0" smtClean="0"/>
                        <a:t> </a:t>
                      </a:r>
                      <a:endParaRPr lang="en-US" altLang="ko-KR" sz="1400" b="1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-</a:t>
                      </a:r>
                      <a:r>
                        <a:rPr lang="ko-KR" altLang="en-US" sz="1400" b="1" dirty="0" smtClean="0"/>
                        <a:t>원자 </a:t>
                      </a:r>
                      <a:r>
                        <a:rPr lang="ko-KR" altLang="en-US" sz="1400" b="1" dirty="0" err="1" smtClean="0"/>
                        <a:t>수소수</a:t>
                      </a:r>
                      <a:r>
                        <a:rPr lang="ko-KR" altLang="en-US" sz="1400" b="1" dirty="0" smtClean="0"/>
                        <a:t> 생성</a:t>
                      </a:r>
                      <a:r>
                        <a:rPr lang="ko-KR" altLang="en-US" sz="1400" b="1" baseline="0" dirty="0" smtClean="0"/>
                        <a:t> </a:t>
                      </a:r>
                      <a:r>
                        <a:rPr lang="en-US" altLang="ko-KR" sz="1400" b="1" baseline="0" dirty="0" smtClean="0"/>
                        <a:t>(</a:t>
                      </a:r>
                      <a:r>
                        <a:rPr lang="ko-KR" altLang="en-US" sz="1400" b="1" dirty="0" smtClean="0"/>
                        <a:t>원자 방식</a:t>
                      </a:r>
                      <a:r>
                        <a:rPr lang="en-US" altLang="ko-KR" sz="1400" b="1" dirty="0" smtClean="0"/>
                        <a:t>)</a:t>
                      </a:r>
                      <a:r>
                        <a:rPr lang="ko-KR" altLang="en-US" sz="1400" b="1" dirty="0" smtClean="0"/>
                        <a:t> </a:t>
                      </a:r>
                      <a:endParaRPr lang="en-US" altLang="ko-KR" sz="1400" b="1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baseline="0" dirty="0" smtClean="0"/>
                        <a:t> (</a:t>
                      </a:r>
                      <a:r>
                        <a:rPr lang="ko-KR" altLang="en-US" sz="1400" b="1" dirty="0" smtClean="0"/>
                        <a:t>수소 용존 시간 </a:t>
                      </a:r>
                      <a:r>
                        <a:rPr lang="en-US" altLang="ko-KR" sz="1400" b="1" dirty="0" smtClean="0"/>
                        <a:t>72 </a:t>
                      </a:r>
                      <a:r>
                        <a:rPr lang="ko-KR" altLang="en-US" sz="1400" b="1" dirty="0" smtClean="0"/>
                        <a:t>시간 내외</a:t>
                      </a:r>
                      <a:r>
                        <a:rPr lang="en-US" altLang="ko-KR" sz="1400" b="1" dirty="0" smtClean="0"/>
                        <a:t>)</a:t>
                      </a:r>
                      <a:endParaRPr lang="ko-KR" altLang="en-US" sz="1400" b="1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-</a:t>
                      </a:r>
                      <a:r>
                        <a:rPr lang="ko-KR" altLang="en-US" sz="1400" b="1" dirty="0" smtClean="0"/>
                        <a:t>일반</a:t>
                      </a:r>
                      <a:r>
                        <a:rPr lang="ko-KR" altLang="en-US" sz="1400" b="1" baseline="0" dirty="0" smtClean="0"/>
                        <a:t> 정수기</a:t>
                      </a:r>
                      <a:endParaRPr lang="en-US" altLang="ko-KR" sz="1400" b="1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/>
                        <a:t>     정수 기능 및 미네랄 有 </a:t>
                      </a:r>
                      <a:r>
                        <a:rPr lang="en-US" altLang="ko-KR" sz="1400" b="1" dirty="0" smtClean="0"/>
                        <a:t>. </a:t>
                      </a:r>
                      <a:r>
                        <a:rPr lang="ko-KR" altLang="en-US" sz="1400" b="1" dirty="0" smtClean="0"/>
                        <a:t>無</a:t>
                      </a:r>
                      <a:endParaRPr lang="en-US" altLang="ko-KR" sz="1400" b="1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-</a:t>
                      </a:r>
                      <a:r>
                        <a:rPr lang="ko-KR" altLang="en-US" sz="1400" b="1" dirty="0" err="1" smtClean="0"/>
                        <a:t>수소수</a:t>
                      </a:r>
                      <a:r>
                        <a:rPr lang="ko-KR" altLang="en-US" sz="1400" b="1" dirty="0" smtClean="0"/>
                        <a:t> 생성 </a:t>
                      </a:r>
                      <a:r>
                        <a:rPr lang="en-US" altLang="ko-KR" sz="1400" b="1" dirty="0" smtClean="0"/>
                        <a:t>(</a:t>
                      </a:r>
                      <a:r>
                        <a:rPr lang="ko-KR" altLang="en-US" sz="1400" b="1" dirty="0" smtClean="0"/>
                        <a:t>전기분해방식</a:t>
                      </a:r>
                      <a:r>
                        <a:rPr lang="en-US" altLang="ko-KR" sz="1400" b="1" dirty="0" smtClean="0"/>
                        <a:t>)</a:t>
                      </a:r>
                      <a:r>
                        <a:rPr lang="ko-KR" altLang="en-US" sz="1400" b="1" dirty="0" smtClean="0"/>
                        <a:t> </a:t>
                      </a:r>
                      <a:endParaRPr lang="en-US" altLang="ko-KR" sz="1400" b="1" dirty="0" smtClean="0"/>
                    </a:p>
                    <a:p>
                      <a:pPr algn="l" latinLnBrk="1"/>
                      <a:r>
                        <a:rPr lang="en-US" altLang="ko-KR" sz="1400" b="1" baseline="0" dirty="0" smtClean="0"/>
                        <a:t> (</a:t>
                      </a:r>
                      <a:r>
                        <a:rPr lang="ko-KR" altLang="en-US" sz="1400" b="1" dirty="0" smtClean="0"/>
                        <a:t>수소 용존 시간 </a:t>
                      </a:r>
                      <a:r>
                        <a:rPr lang="en-US" altLang="ko-KR" sz="1400" b="1" dirty="0" smtClean="0"/>
                        <a:t>12-24</a:t>
                      </a:r>
                      <a:r>
                        <a:rPr lang="ko-KR" altLang="en-US" sz="1400" b="1" dirty="0" smtClean="0"/>
                        <a:t>시간 내외</a:t>
                      </a:r>
                      <a:r>
                        <a:rPr lang="en-US" altLang="ko-KR" sz="1400" b="1" dirty="0" smtClean="0"/>
                        <a:t>)</a:t>
                      </a:r>
                      <a:endParaRPr lang="ko-KR" alt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3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/>
                        <a:t>음용</a:t>
                      </a:r>
                      <a:r>
                        <a:rPr lang="ko-KR" altLang="en-US" sz="1400" b="1" dirty="0" smtClean="0"/>
                        <a:t> 및 활용</a:t>
                      </a:r>
                      <a:endParaRPr lang="en-US" altLang="ko-KR" sz="1400" b="1" dirty="0" smtClean="0"/>
                    </a:p>
                    <a:p>
                      <a:pPr algn="ctr" latinLnBrk="1"/>
                      <a:r>
                        <a:rPr lang="ko-KR" altLang="en-US" sz="1400" b="1" dirty="0" smtClean="0"/>
                        <a:t>효과 및 작용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rgbClr val="C00000"/>
                          </a:solidFill>
                        </a:rPr>
                        <a:t>원자수소</a:t>
                      </a: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ko-KR" altLang="en-US" sz="1400" b="1" dirty="0" err="1" smtClean="0">
                          <a:solidFill>
                            <a:srgbClr val="C00000"/>
                          </a:solidFill>
                        </a:rPr>
                        <a:t>미세전류수</a:t>
                      </a:r>
                      <a:endParaRPr lang="en-US" altLang="ko-KR" sz="1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400" b="1" dirty="0" smtClean="0"/>
                        <a:t>-</a:t>
                      </a:r>
                      <a:r>
                        <a:rPr lang="ko-KR" altLang="en-US" sz="1400" b="1" dirty="0" err="1" smtClean="0"/>
                        <a:t>음용</a:t>
                      </a:r>
                      <a:r>
                        <a:rPr lang="ko-KR" altLang="en-US" sz="1400" b="1" dirty="0" smtClean="0"/>
                        <a:t> </a:t>
                      </a:r>
                      <a:r>
                        <a:rPr lang="en-US" altLang="ko-KR" sz="1400" b="1" dirty="0" smtClean="0"/>
                        <a:t>(1</a:t>
                      </a:r>
                      <a:r>
                        <a:rPr lang="ko-KR" altLang="en-US" sz="1400" b="1" dirty="0" smtClean="0"/>
                        <a:t>일 </a:t>
                      </a:r>
                      <a:r>
                        <a:rPr lang="en-US" altLang="ko-KR" sz="1400" b="1" dirty="0" smtClean="0"/>
                        <a:t>8</a:t>
                      </a:r>
                      <a:r>
                        <a:rPr lang="ko-KR" altLang="en-US" sz="1400" b="1" dirty="0" smtClean="0"/>
                        <a:t>컵 </a:t>
                      </a:r>
                      <a:r>
                        <a:rPr lang="en-US" altLang="ko-KR" sz="1400" b="1" dirty="0" smtClean="0"/>
                        <a:t>2L</a:t>
                      </a:r>
                      <a:r>
                        <a:rPr lang="en-US" altLang="ko-KR" sz="1400" b="1" baseline="0" dirty="0" smtClean="0"/>
                        <a:t> </a:t>
                      </a:r>
                      <a:r>
                        <a:rPr lang="en-US" altLang="ko-KR" sz="1400" b="1" dirty="0" smtClean="0"/>
                        <a:t>(</a:t>
                      </a:r>
                      <a:r>
                        <a:rPr lang="ko-KR" altLang="en-US" sz="1400" b="1" dirty="0" smtClean="0"/>
                        <a:t>기상 </a:t>
                      </a:r>
                      <a:r>
                        <a:rPr lang="ko-KR" altLang="en-US" sz="1400" b="1" dirty="0" err="1" smtClean="0"/>
                        <a:t>배변후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 err="1" smtClean="0"/>
                        <a:t>취침전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 smtClean="0"/>
                        <a:t>식후 등 수시</a:t>
                      </a:r>
                      <a:r>
                        <a:rPr lang="en-US" altLang="ko-KR" sz="1400" b="1" dirty="0" smtClean="0"/>
                        <a:t>)</a:t>
                      </a:r>
                    </a:p>
                    <a:p>
                      <a:pPr algn="l" latinLnBrk="1"/>
                      <a:r>
                        <a:rPr lang="en-US" altLang="ko-KR" sz="1400" b="1" dirty="0" smtClean="0"/>
                        <a:t>-</a:t>
                      </a:r>
                      <a:r>
                        <a:rPr lang="ko-KR" altLang="en-US" sz="1400" b="1" dirty="0" smtClean="0"/>
                        <a:t>효과 </a:t>
                      </a:r>
                      <a:r>
                        <a:rPr lang="en-US" altLang="ko-KR" sz="1400" b="1" dirty="0" smtClean="0"/>
                        <a:t>(</a:t>
                      </a:r>
                      <a:r>
                        <a:rPr lang="ko-KR" altLang="en-US" sz="1400" b="1" dirty="0" smtClean="0"/>
                        <a:t>중금속</a:t>
                      </a:r>
                      <a:r>
                        <a:rPr lang="en-US" altLang="ko-KR" sz="1400" b="1" dirty="0" smtClean="0"/>
                        <a:t>.</a:t>
                      </a:r>
                      <a:r>
                        <a:rPr lang="ko-KR" altLang="en-US" sz="1400" b="1" dirty="0" smtClean="0"/>
                        <a:t>농약</a:t>
                      </a:r>
                      <a:r>
                        <a:rPr lang="en-US" altLang="ko-KR" sz="1400" b="1" baseline="0" dirty="0" smtClean="0"/>
                        <a:t> </a:t>
                      </a:r>
                      <a:r>
                        <a:rPr lang="ko-KR" altLang="en-US" sz="1400" b="1" baseline="0" dirty="0" smtClean="0"/>
                        <a:t>등 유해물질 제거</a:t>
                      </a:r>
                      <a:r>
                        <a:rPr lang="en-US" altLang="ko-KR" sz="1400" b="1" baseline="0" dirty="0" smtClean="0"/>
                        <a:t>, </a:t>
                      </a:r>
                      <a:r>
                        <a:rPr lang="ko-KR" altLang="en-US" sz="1400" b="1" baseline="0" dirty="0" smtClean="0"/>
                        <a:t>살균작용</a:t>
                      </a:r>
                      <a:r>
                        <a:rPr lang="en-US" altLang="ko-KR" sz="1400" b="1" baseline="0" dirty="0" smtClean="0"/>
                        <a:t>, </a:t>
                      </a:r>
                      <a:r>
                        <a:rPr lang="ko-KR" altLang="en-US" sz="1400" b="1" baseline="0" dirty="0" smtClean="0"/>
                        <a:t>신선도</a:t>
                      </a:r>
                      <a:r>
                        <a:rPr lang="en-US" altLang="ko-KR" sz="1400" b="1" baseline="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baseline="0" dirty="0" smtClean="0"/>
                        <a:t>    </a:t>
                      </a:r>
                      <a:r>
                        <a:rPr lang="ko-KR" altLang="en-US" sz="1400" b="1" dirty="0" smtClean="0"/>
                        <a:t>각종 식자재 및 </a:t>
                      </a:r>
                      <a:r>
                        <a:rPr lang="ko-KR" altLang="en-US" sz="1400" b="1" dirty="0" err="1" smtClean="0"/>
                        <a:t>식기류</a:t>
                      </a:r>
                      <a:r>
                        <a:rPr lang="ko-KR" altLang="en-US" sz="1400" b="1" dirty="0" smtClean="0"/>
                        <a:t> 담금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 smtClean="0"/>
                        <a:t>세척</a:t>
                      </a:r>
                      <a:endParaRPr lang="en-US" altLang="ko-KR" sz="1400" b="1" dirty="0" smtClean="0"/>
                    </a:p>
                    <a:p>
                      <a:pPr algn="l" latinLnBrk="1"/>
                      <a:r>
                        <a:rPr lang="en-US" altLang="ko-KR" sz="1400" b="1" dirty="0" smtClean="0"/>
                        <a:t>    (</a:t>
                      </a:r>
                      <a:r>
                        <a:rPr lang="ko-KR" altLang="en-US" sz="1400" b="1" dirty="0" smtClean="0"/>
                        <a:t>육류</a:t>
                      </a:r>
                      <a:r>
                        <a:rPr lang="en-US" altLang="ko-KR" sz="1400" b="1" dirty="0" smtClean="0"/>
                        <a:t>.</a:t>
                      </a:r>
                      <a:r>
                        <a:rPr lang="ko-KR" altLang="en-US" sz="1400" b="1" dirty="0" err="1" smtClean="0"/>
                        <a:t>해물류</a:t>
                      </a:r>
                      <a:r>
                        <a:rPr lang="en-US" altLang="ko-KR" sz="1400" b="1" dirty="0" smtClean="0"/>
                        <a:t>.</a:t>
                      </a:r>
                      <a:r>
                        <a:rPr lang="ko-KR" altLang="en-US" sz="1400" b="1" dirty="0" err="1" smtClean="0"/>
                        <a:t>과채소류</a:t>
                      </a:r>
                      <a:r>
                        <a:rPr lang="ko-KR" altLang="en-US" sz="1400" b="1" dirty="0" smtClean="0"/>
                        <a:t> 등 각종 식자재</a:t>
                      </a:r>
                      <a:r>
                        <a:rPr lang="en-US" altLang="ko-KR" sz="1400" b="1" baseline="0" dirty="0" smtClean="0"/>
                        <a:t>  </a:t>
                      </a:r>
                      <a:r>
                        <a:rPr lang="ko-KR" altLang="en-US" sz="1400" b="1" baseline="0" dirty="0" smtClean="0"/>
                        <a:t>및 </a:t>
                      </a:r>
                      <a:r>
                        <a:rPr lang="ko-KR" altLang="en-US" sz="1400" b="1" dirty="0" smtClean="0"/>
                        <a:t>도마</a:t>
                      </a:r>
                      <a:r>
                        <a:rPr lang="en-US" altLang="ko-KR" sz="1400" b="1" dirty="0" smtClean="0"/>
                        <a:t>.</a:t>
                      </a:r>
                      <a:r>
                        <a:rPr lang="ko-KR" altLang="en-US" sz="1400" b="1" dirty="0" smtClean="0"/>
                        <a:t>칼</a:t>
                      </a:r>
                      <a:endParaRPr lang="en-US" altLang="ko-KR" sz="1400" b="1" dirty="0" smtClean="0"/>
                    </a:p>
                    <a:p>
                      <a:pPr algn="l" latinLnBrk="1"/>
                      <a:r>
                        <a:rPr lang="en-US" altLang="ko-KR" sz="1400" b="1" baseline="0" dirty="0" smtClean="0"/>
                        <a:t>      </a:t>
                      </a:r>
                      <a:r>
                        <a:rPr lang="ko-KR" altLang="en-US" sz="1400" b="1" dirty="0" smtClean="0"/>
                        <a:t>행주 등 각종 식기 및 </a:t>
                      </a:r>
                      <a:r>
                        <a:rPr lang="ko-KR" altLang="en-US" sz="1400" b="1" dirty="0" err="1" smtClean="0"/>
                        <a:t>도구류</a:t>
                      </a:r>
                      <a:r>
                        <a:rPr lang="en-US" altLang="ko-KR" sz="1400" b="1" dirty="0" smtClean="0"/>
                        <a:t>)</a:t>
                      </a:r>
                    </a:p>
                    <a:p>
                      <a:pPr algn="l" latinLnBrk="1"/>
                      <a:r>
                        <a:rPr lang="en-US" altLang="ko-KR" sz="1400" b="1" dirty="0" smtClean="0"/>
                        <a:t>-</a:t>
                      </a:r>
                      <a:r>
                        <a:rPr lang="ko-KR" altLang="en-US" sz="1400" b="1" dirty="0" smtClean="0"/>
                        <a:t>코로나</a:t>
                      </a:r>
                      <a:r>
                        <a:rPr lang="en-US" altLang="ko-KR" sz="1400" b="1" dirty="0" smtClean="0"/>
                        <a:t>19 </a:t>
                      </a:r>
                      <a:r>
                        <a:rPr lang="ko-KR" altLang="en-US" sz="1400" b="1" dirty="0" smtClean="0"/>
                        <a:t>극복 및 각종 성인병 예방 및 강한 개선효과</a:t>
                      </a:r>
                      <a:endParaRPr lang="en-US" altLang="ko-KR" sz="1400" b="1" dirty="0" smtClean="0"/>
                    </a:p>
                    <a:p>
                      <a:pPr algn="l" latinLnBrk="1"/>
                      <a:r>
                        <a:rPr lang="en-US" altLang="ko-KR" sz="1400" b="1" dirty="0" smtClean="0"/>
                        <a:t>     (</a:t>
                      </a:r>
                      <a:r>
                        <a:rPr lang="ko-KR" altLang="en-US" sz="1400" b="1" dirty="0" smtClean="0"/>
                        <a:t>식염수</a:t>
                      </a:r>
                      <a:r>
                        <a:rPr lang="en-US" altLang="ko-KR" sz="1400" b="1" dirty="0" smtClean="0"/>
                        <a:t>/</a:t>
                      </a:r>
                      <a:r>
                        <a:rPr lang="ko-KR" altLang="en-US" sz="1400" b="1" dirty="0" smtClean="0"/>
                        <a:t>질 좋은 소금</a:t>
                      </a:r>
                      <a:r>
                        <a:rPr lang="en-US" altLang="ko-KR" sz="1400" b="1" dirty="0" smtClean="0"/>
                        <a:t>) </a:t>
                      </a:r>
                      <a:r>
                        <a:rPr lang="ko-KR" altLang="en-US" sz="1400" b="1" dirty="0" smtClean="0"/>
                        <a:t>휴대 </a:t>
                      </a:r>
                      <a:r>
                        <a:rPr lang="ko-KR" altLang="en-US" sz="1400" b="1" dirty="0" err="1" smtClean="0"/>
                        <a:t>음용</a:t>
                      </a:r>
                      <a:endParaRPr lang="en-US" altLang="ko-KR" sz="1400" b="1" dirty="0" smtClean="0"/>
                    </a:p>
                    <a:p>
                      <a:pPr algn="l" latinLnBrk="1"/>
                      <a:r>
                        <a:rPr lang="en-US" altLang="ko-KR" sz="1400" b="1" dirty="0" smtClean="0"/>
                        <a:t>     </a:t>
                      </a:r>
                      <a:r>
                        <a:rPr lang="ko-KR" altLang="en-US" sz="1400" b="1" dirty="0" smtClean="0"/>
                        <a:t>살균 및 면역력 강화</a:t>
                      </a:r>
                      <a:r>
                        <a:rPr lang="en-US" altLang="ko-KR" sz="1400" b="1" dirty="0" smtClean="0"/>
                        <a:t>,</a:t>
                      </a:r>
                      <a:r>
                        <a:rPr lang="en-US" altLang="ko-KR" sz="1400" b="1" baseline="0" dirty="0" smtClean="0"/>
                        <a:t> </a:t>
                      </a:r>
                      <a:r>
                        <a:rPr lang="ko-KR" altLang="en-US" sz="1400" b="1" dirty="0" smtClean="0"/>
                        <a:t>생체 전류 및 미네랄</a:t>
                      </a:r>
                      <a:r>
                        <a:rPr lang="ko-KR" altLang="en-US" sz="1400" b="1" baseline="0" dirty="0" smtClean="0"/>
                        <a:t> </a:t>
                      </a:r>
                      <a:r>
                        <a:rPr lang="ko-KR" altLang="en-US" sz="1400" b="1" dirty="0" smtClean="0"/>
                        <a:t>보충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-</a:t>
                      </a:r>
                      <a:r>
                        <a:rPr lang="ko-KR" altLang="en-US" sz="1400" b="1" dirty="0" err="1" smtClean="0"/>
                        <a:t>음용</a:t>
                      </a:r>
                      <a:r>
                        <a:rPr lang="en-US" altLang="ko-KR" sz="1400" b="1" baseline="0" dirty="0" smtClean="0"/>
                        <a:t> (</a:t>
                      </a:r>
                      <a:r>
                        <a:rPr lang="ko-KR" altLang="en-US" sz="1400" b="1" dirty="0" smtClean="0"/>
                        <a:t>일상 깨끗한 물</a:t>
                      </a:r>
                      <a:r>
                        <a:rPr lang="en-US" altLang="ko-KR" sz="1400" b="1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-</a:t>
                      </a:r>
                      <a:r>
                        <a:rPr lang="ko-KR" altLang="en-US" sz="1400" b="1" dirty="0" smtClean="0"/>
                        <a:t>전기분해 </a:t>
                      </a:r>
                      <a:r>
                        <a:rPr lang="ko-KR" altLang="en-US" sz="1400" b="1" dirty="0" err="1" smtClean="0"/>
                        <a:t>수소수</a:t>
                      </a:r>
                      <a:r>
                        <a:rPr lang="ko-KR" altLang="en-US" sz="1400" b="1" dirty="0" smtClean="0"/>
                        <a:t> </a:t>
                      </a:r>
                      <a:endParaRPr lang="en-US" altLang="ko-KR" sz="1400" b="1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 1.</a:t>
                      </a:r>
                      <a:r>
                        <a:rPr lang="ko-KR" altLang="en-US" sz="1400" b="1" dirty="0" smtClean="0"/>
                        <a:t>세척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 smtClean="0"/>
                        <a:t>살균</a:t>
                      </a:r>
                      <a:r>
                        <a:rPr lang="en-US" altLang="ko-KR" sz="1400" b="1" dirty="0" smtClean="0"/>
                        <a:t>,</a:t>
                      </a:r>
                      <a:r>
                        <a:rPr lang="en-US" altLang="ko-KR" sz="1400" b="1" baseline="0" dirty="0" smtClean="0"/>
                        <a:t> </a:t>
                      </a:r>
                      <a:r>
                        <a:rPr lang="ko-KR" altLang="en-US" sz="1400" b="1" dirty="0" smtClean="0"/>
                        <a:t>유해물질제거 작용</a:t>
                      </a:r>
                      <a:endParaRPr lang="en-US" altLang="ko-KR" sz="1400" b="1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 2.</a:t>
                      </a:r>
                      <a:r>
                        <a:rPr lang="en-US" altLang="ko-KR" sz="1400" b="1" baseline="0" dirty="0" smtClean="0"/>
                        <a:t> </a:t>
                      </a:r>
                      <a:r>
                        <a:rPr lang="ko-KR" altLang="en-US" sz="1400" b="1" dirty="0" smtClean="0"/>
                        <a:t>수소의 강한 </a:t>
                      </a:r>
                      <a:r>
                        <a:rPr lang="ko-KR" altLang="en-US" sz="1400" b="1" dirty="0" err="1" smtClean="0"/>
                        <a:t>휴발성으로</a:t>
                      </a:r>
                      <a:r>
                        <a:rPr lang="ko-KR" altLang="en-US" sz="1400" b="1" dirty="0" smtClean="0"/>
                        <a:t> </a:t>
                      </a:r>
                      <a:endParaRPr lang="en-US" altLang="ko-KR" sz="1400" b="1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  </a:t>
                      </a:r>
                      <a:r>
                        <a:rPr lang="ko-KR" altLang="en-US" sz="1400" b="1" dirty="0" smtClean="0"/>
                        <a:t>원자 </a:t>
                      </a:r>
                      <a:r>
                        <a:rPr lang="ko-KR" altLang="en-US" sz="1400" b="1" dirty="0" err="1" smtClean="0"/>
                        <a:t>수소수</a:t>
                      </a:r>
                      <a:r>
                        <a:rPr lang="ko-KR" altLang="en-US" sz="1400" b="1" dirty="0" smtClean="0"/>
                        <a:t> 보다 지속성 약함</a:t>
                      </a:r>
                      <a:endParaRPr lang="en-US" altLang="ko-KR" sz="1400" b="1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 3.</a:t>
                      </a:r>
                      <a:r>
                        <a:rPr lang="ko-KR" altLang="en-US" sz="1400" b="1" dirty="0" smtClean="0"/>
                        <a:t>각종 성인병 예방 및 개선</a:t>
                      </a:r>
                      <a:endParaRPr lang="en-US" altLang="ko-KR" sz="1400" b="1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   </a:t>
                      </a:r>
                      <a:r>
                        <a:rPr lang="ko-KR" altLang="en-US" sz="1400" b="1" dirty="0" err="1" smtClean="0"/>
                        <a:t>원자수소</a:t>
                      </a:r>
                      <a:r>
                        <a:rPr lang="ko-KR" altLang="en-US" sz="1400" b="1" dirty="0" smtClean="0"/>
                        <a:t> </a:t>
                      </a:r>
                      <a:r>
                        <a:rPr lang="ko-KR" altLang="en-US" sz="1400" b="1" dirty="0" err="1" smtClean="0"/>
                        <a:t>미세전류수</a:t>
                      </a:r>
                      <a:r>
                        <a:rPr lang="ko-KR" altLang="en-US" sz="1400" b="1" dirty="0" smtClean="0"/>
                        <a:t> 보다는 </a:t>
                      </a:r>
                      <a:endParaRPr lang="en-US" altLang="ko-KR" sz="1400" b="1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   </a:t>
                      </a:r>
                      <a:r>
                        <a:rPr lang="ko-KR" altLang="en-US" sz="1400" b="1" dirty="0" smtClean="0"/>
                        <a:t>미약함</a:t>
                      </a:r>
                      <a:endParaRPr lang="en-US" altLang="ko-KR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98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/>
                        <a:t>미세 전류</a:t>
                      </a:r>
                      <a:endParaRPr lang="en-US" altLang="ko-KR" sz="1400" b="1" dirty="0" smtClean="0"/>
                    </a:p>
                    <a:p>
                      <a:pPr algn="ctr" latinLnBrk="1"/>
                      <a:r>
                        <a:rPr lang="ko-KR" altLang="en-US" sz="1400" b="1" dirty="0" smtClean="0"/>
                        <a:t>발생 기능</a:t>
                      </a:r>
                      <a:endParaRPr lang="en-US" altLang="ko-KR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-</a:t>
                      </a:r>
                      <a:r>
                        <a:rPr lang="ko-KR" altLang="en-US" sz="1400" b="1" dirty="0" err="1" smtClean="0"/>
                        <a:t>미세전류</a:t>
                      </a:r>
                      <a:r>
                        <a:rPr lang="ko-KR" altLang="en-US" sz="1400" b="1" dirty="0" smtClean="0"/>
                        <a:t> </a:t>
                      </a:r>
                      <a:r>
                        <a:rPr lang="ko-KR" altLang="en-US" sz="1400" b="1" dirty="0" err="1" smtClean="0"/>
                        <a:t>빌생</a:t>
                      </a:r>
                      <a:r>
                        <a:rPr lang="en-US" altLang="ko-KR" sz="1400" b="1" baseline="0" dirty="0" smtClean="0"/>
                        <a:t> (</a:t>
                      </a:r>
                      <a:r>
                        <a:rPr lang="en-US" altLang="ko-KR" sz="1400" b="1" dirty="0" smtClean="0"/>
                        <a:t>ATP 500%)</a:t>
                      </a:r>
                      <a:r>
                        <a:rPr lang="en-US" altLang="ko-KR" sz="1400" b="1" baseline="0" dirty="0" smtClean="0"/>
                        <a:t> </a:t>
                      </a:r>
                      <a:r>
                        <a:rPr lang="ko-KR" altLang="en-US" sz="1400" b="1" dirty="0" smtClean="0"/>
                        <a:t>미네랄 보존 및 생성</a:t>
                      </a:r>
                      <a:endParaRPr lang="en-US" altLang="ko-KR" sz="1400" b="1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-</a:t>
                      </a:r>
                      <a:r>
                        <a:rPr lang="ko-KR" altLang="en-US" sz="1400" b="1" dirty="0" err="1" smtClean="0"/>
                        <a:t>히토류</a:t>
                      </a:r>
                      <a:r>
                        <a:rPr lang="ko-KR" altLang="en-US" sz="1400" b="1" dirty="0" smtClean="0"/>
                        <a:t> </a:t>
                      </a:r>
                      <a:r>
                        <a:rPr lang="en-US" altLang="ko-KR" sz="1400" b="1" dirty="0" smtClean="0"/>
                        <a:t>1</a:t>
                      </a:r>
                      <a:r>
                        <a:rPr lang="ko-KR" altLang="en-US" sz="1400" b="1" dirty="0" smtClean="0"/>
                        <a:t>개 필터 장착</a:t>
                      </a:r>
                      <a:r>
                        <a:rPr lang="en-US" altLang="ko-KR" sz="1400" b="1" dirty="0" smtClean="0"/>
                        <a:t>-72</a:t>
                      </a:r>
                      <a:r>
                        <a:rPr lang="ko-KR" altLang="en-US" sz="1400" b="1" dirty="0" smtClean="0"/>
                        <a:t>가지 미네랄 중 </a:t>
                      </a:r>
                      <a:r>
                        <a:rPr lang="en-US" altLang="ko-KR" sz="1400" b="1" dirty="0" smtClean="0"/>
                        <a:t>(</a:t>
                      </a:r>
                      <a:r>
                        <a:rPr lang="ko-KR" altLang="en-US" sz="1400" b="1" dirty="0" smtClean="0"/>
                        <a:t>최초 특허</a:t>
                      </a:r>
                      <a:r>
                        <a:rPr lang="en-US" altLang="ko-KR" sz="1400" b="1" dirty="0" smtClean="0"/>
                        <a:t>)</a:t>
                      </a:r>
                      <a:endParaRPr lang="ko-KR" altLang="en-US" sz="1400" b="1" dirty="0" smtClean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/>
                        <a:t>발생 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9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/>
                        <a:t>각종 필터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ALL </a:t>
                      </a:r>
                      <a:r>
                        <a:rPr lang="ko-KR" altLang="en-US" sz="1400" b="1" dirty="0" err="1" smtClean="0"/>
                        <a:t>스테인레스</a:t>
                      </a:r>
                      <a:r>
                        <a:rPr lang="ko-KR" altLang="en-US" sz="1400" b="1" dirty="0" smtClean="0"/>
                        <a:t> 필터</a:t>
                      </a:r>
                      <a:endParaRPr lang="ko-KR" altLang="en-US" sz="1400" b="1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ALL </a:t>
                      </a:r>
                      <a:r>
                        <a:rPr lang="ko-KR" altLang="en-US" sz="1400" b="1" dirty="0" smtClean="0"/>
                        <a:t>플라스틱 필터 </a:t>
                      </a:r>
                      <a:r>
                        <a:rPr lang="en-US" altLang="ko-KR" sz="1400" b="1" dirty="0" smtClean="0"/>
                        <a:t>(W</a:t>
                      </a:r>
                      <a:r>
                        <a:rPr lang="ko-KR" altLang="en-US" sz="1400" b="1" dirty="0" smtClean="0"/>
                        <a:t>사</a:t>
                      </a:r>
                      <a:r>
                        <a:rPr lang="ko-KR" altLang="en-US" sz="1400" b="1" baseline="0" dirty="0" smtClean="0"/>
                        <a:t> 등</a:t>
                      </a:r>
                      <a:r>
                        <a:rPr lang="en-US" altLang="ko-KR" sz="1400" b="1" dirty="0" smtClean="0"/>
                        <a:t>)</a:t>
                      </a:r>
                      <a:endParaRPr lang="ko-KR" alt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99433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baseline="0" dirty="0" smtClean="0"/>
                        <a:t>수도관</a:t>
                      </a:r>
                      <a:r>
                        <a:rPr lang="ko-KR" altLang="en-US" sz="1400" b="1" dirty="0" smtClean="0"/>
                        <a:t> </a:t>
                      </a:r>
                      <a:endParaRPr lang="en-US" altLang="ko-KR" sz="1400" b="1" dirty="0" smtClean="0"/>
                    </a:p>
                    <a:p>
                      <a:pPr algn="ctr" latinLnBrk="1"/>
                      <a:r>
                        <a:rPr lang="ko-KR" altLang="en-US" sz="1400" b="1" dirty="0" err="1" smtClean="0"/>
                        <a:t>녹물제거</a:t>
                      </a:r>
                      <a:r>
                        <a:rPr lang="ko-KR" altLang="en-US" sz="1400" b="1" dirty="0" smtClean="0"/>
                        <a:t> 장치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/>
                        <a:t>스케일 </a:t>
                      </a:r>
                      <a:r>
                        <a:rPr lang="ko-KR" altLang="en-US" sz="1400" b="1" dirty="0" err="1" smtClean="0"/>
                        <a:t>마스터기</a:t>
                      </a:r>
                      <a:r>
                        <a:rPr lang="ko-KR" altLang="en-US" sz="1400" b="1" dirty="0" smtClean="0"/>
                        <a:t> 설치 </a:t>
                      </a:r>
                      <a:endParaRPr lang="en-US" altLang="ko-KR" sz="14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(</a:t>
                      </a:r>
                      <a:r>
                        <a:rPr lang="ko-KR" altLang="en-US" sz="1400" b="1" dirty="0" err="1" smtClean="0"/>
                        <a:t>지입</a:t>
                      </a:r>
                      <a:r>
                        <a:rPr lang="ko-KR" altLang="en-US" sz="1400" b="1" dirty="0" smtClean="0"/>
                        <a:t> 수도배관 고압세척청소</a:t>
                      </a:r>
                      <a:r>
                        <a:rPr lang="en-US" altLang="ko-KR" sz="1400" b="1" baseline="0" dirty="0" smtClean="0"/>
                        <a:t> </a:t>
                      </a:r>
                      <a:r>
                        <a:rPr lang="ko-KR" altLang="en-US" sz="1400" b="1" baseline="0" dirty="0" smtClean="0"/>
                        <a:t>후</a:t>
                      </a:r>
                      <a:r>
                        <a:rPr lang="en-US" altLang="ko-KR" sz="1400" b="1" baseline="0" dirty="0" smtClean="0"/>
                        <a:t> </a:t>
                      </a:r>
                      <a:r>
                        <a:rPr lang="ko-KR" altLang="en-US" sz="1400" b="1" dirty="0" smtClean="0"/>
                        <a:t>수도계량기부착</a:t>
                      </a:r>
                      <a:r>
                        <a:rPr lang="en-US" altLang="ko-KR" sz="1400" b="1" dirty="0" smtClean="0"/>
                        <a:t>)</a:t>
                      </a:r>
                      <a:endParaRPr lang="ko-KR" altLang="en-US" sz="1400" b="1" dirty="0" smtClean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/>
                        <a:t>장치 무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230280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/>
                        <a:t>영상물 </a:t>
                      </a:r>
                      <a:r>
                        <a:rPr lang="ko-KR" altLang="en-US" sz="1400" b="1" dirty="0" smtClean="0"/>
                        <a:t>기기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/>
                        <a:t>LED </a:t>
                      </a:r>
                      <a:r>
                        <a:rPr lang="ko-KR" altLang="en-US" sz="1400" b="1" dirty="0"/>
                        <a:t>모니터 장착 </a:t>
                      </a:r>
                      <a:r>
                        <a:rPr lang="en-US" altLang="ko-KR" sz="1400" b="1" dirty="0"/>
                        <a:t>(</a:t>
                      </a:r>
                      <a:r>
                        <a:rPr lang="ko-KR" altLang="en-US" sz="1400" b="1" dirty="0"/>
                        <a:t>각종영상물 시청</a:t>
                      </a:r>
                      <a:r>
                        <a:rPr lang="en-US" altLang="ko-KR" sz="1400" b="1" dirty="0"/>
                        <a:t>)</a:t>
                      </a:r>
                      <a:endParaRPr lang="ko-KR" altLang="en-US" sz="1400" b="1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/>
                        <a:t>장치 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모서리가 둥근 직사각형 4"/>
          <p:cNvSpPr/>
          <p:nvPr/>
        </p:nvSpPr>
        <p:spPr>
          <a:xfrm>
            <a:off x="179512" y="476672"/>
            <a:ext cx="8784976" cy="576064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718" tIns="47859" rIns="95718" bIns="47859" anchor="ctr"/>
          <a:lstStyle/>
          <a:p>
            <a:pPr algn="ctr">
              <a:defRPr/>
            </a:pPr>
            <a:r>
              <a:rPr lang="ko-KR" altLang="en-US" sz="24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원자수소</a:t>
            </a:r>
            <a:r>
              <a:rPr lang="ko-KR" alt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4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미전수기</a:t>
            </a:r>
            <a:r>
              <a:rPr lang="ko-KR" alt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특징 </a:t>
            </a:r>
            <a:r>
              <a:rPr lang="en-US" altLang="ko-K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ko-KR" alt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일반정수기</a:t>
            </a:r>
            <a:r>
              <a:rPr lang="ko-KR" alt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및 </a:t>
            </a:r>
            <a:r>
              <a:rPr lang="ko-KR" alt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수소수기</a:t>
            </a:r>
            <a:r>
              <a:rPr lang="ko-KR" alt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비교</a:t>
            </a:r>
            <a:endParaRPr lang="en-US" altLang="ko-K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30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5500257" y="1097841"/>
            <a:ext cx="3536114" cy="2192433"/>
            <a:chOff x="159047" y="1727244"/>
            <a:chExt cx="5038800" cy="3494136"/>
          </a:xfrm>
        </p:grpSpPr>
        <p:sp>
          <p:nvSpPr>
            <p:cNvPr id="8" name="TextBox 7"/>
            <p:cNvSpPr txBox="1"/>
            <p:nvPr/>
          </p:nvSpPr>
          <p:spPr>
            <a:xfrm>
              <a:off x="159047" y="1727244"/>
              <a:ext cx="4963253" cy="127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사람 몸에 미세전류가 흐른다는 </a:t>
              </a:r>
              <a:endPara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spcBef>
                  <a:spcPts val="300"/>
                </a:spcBef>
              </a:pPr>
              <a:r>
                <a:rPr lang="en-US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“</a:t>
              </a:r>
              <a:r>
                <a:rPr lang="ko-KR" altLang="en-US" sz="1200" b="1" dirty="0">
                  <a:solidFill>
                    <a:srgbClr val="0070C0"/>
                  </a:solidFill>
                  <a:latin typeface="+mn-ea"/>
                </a:rPr>
                <a:t>단일세포의 전기적 기전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”</a:t>
              </a:r>
              <a:r>
                <a:rPr lang="ko-KR" alt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연구</a:t>
              </a:r>
              <a:endPara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spcBef>
                  <a:spcPts val="300"/>
                </a:spcBef>
              </a:pPr>
              <a:r>
                <a:rPr lang="en-US" altLang="ko-KR" sz="12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1991</a:t>
              </a:r>
              <a:r>
                <a:rPr lang="ko-KR" altLang="en-US" sz="12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년 노벨 생리의학상 수상 </a:t>
              </a:r>
              <a:endParaRPr lang="ko-KR" altLang="en-US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159047" y="2924944"/>
              <a:ext cx="4944237" cy="1911220"/>
              <a:chOff x="1816426" y="1767464"/>
              <a:chExt cx="5643064" cy="2059429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86116" y="1767464"/>
                <a:ext cx="2643206" cy="20594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1816426" y="1838901"/>
                <a:ext cx="1502698" cy="18668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936598" y="1921644"/>
                <a:ext cx="1522892" cy="1805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3" name="직사각형 12"/>
            <p:cNvSpPr/>
            <p:nvPr/>
          </p:nvSpPr>
          <p:spPr>
            <a:xfrm>
              <a:off x="178287" y="4773660"/>
              <a:ext cx="1736279" cy="4477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ko-KR" altLang="en-US" sz="1050" dirty="0" err="1"/>
                <a:t>배르트</a:t>
              </a:r>
              <a:r>
                <a:rPr lang="ko-KR" altLang="en-US" sz="1050" dirty="0"/>
                <a:t> </a:t>
              </a:r>
              <a:r>
                <a:rPr lang="ko-KR" altLang="en-US" sz="1050" dirty="0" err="1"/>
                <a:t>자크만</a:t>
              </a:r>
              <a:endParaRPr lang="ko-KR" altLang="en-US" sz="1050" dirty="0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3840648" y="4795183"/>
              <a:ext cx="1357199" cy="4046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ko-KR" altLang="en-US" sz="1050" dirty="0" err="1"/>
                <a:t>에르빈</a:t>
              </a:r>
              <a:r>
                <a:rPr lang="ko-KR" altLang="en-US" sz="1050" dirty="0"/>
                <a:t> </a:t>
              </a:r>
              <a:r>
                <a:rPr lang="ko-KR" altLang="en-US" sz="1050" dirty="0" err="1"/>
                <a:t>네어</a:t>
              </a:r>
              <a:endParaRPr lang="ko-KR" altLang="en-US" sz="1050" dirty="0"/>
            </a:p>
          </p:txBody>
        </p:sp>
      </p:grpSp>
      <p:sp>
        <p:nvSpPr>
          <p:cNvPr id="27" name="모서리가 둥근 직사각형 26"/>
          <p:cNvSpPr/>
          <p:nvPr/>
        </p:nvSpPr>
        <p:spPr>
          <a:xfrm>
            <a:off x="539552" y="404664"/>
            <a:ext cx="8064896" cy="602615"/>
          </a:xfrm>
          <a:prstGeom prst="roundRect">
            <a:avLst>
              <a:gd name="adj" fmla="val 491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i="1" dirty="0" err="1" smtClean="0">
                <a:solidFill>
                  <a:srgbClr val="FFC000"/>
                </a:solidFill>
              </a:rPr>
              <a:t>미세전류</a:t>
            </a:r>
            <a:r>
              <a:rPr lang="en-US" altLang="ko-KR" sz="2800" b="1" i="1" dirty="0" smtClean="0">
                <a:solidFill>
                  <a:schemeClr val="bg1"/>
                </a:solidFill>
              </a:rPr>
              <a:t>(</a:t>
            </a:r>
            <a:r>
              <a:rPr lang="ko-KR" altLang="en-US" sz="2800" b="1" i="1" dirty="0" smtClean="0">
                <a:solidFill>
                  <a:schemeClr val="bg1"/>
                </a:solidFill>
              </a:rPr>
              <a:t>생체 전류</a:t>
            </a:r>
            <a:r>
              <a:rPr lang="en-US" altLang="ko-KR" sz="2800" b="1" i="1" dirty="0" smtClean="0">
                <a:solidFill>
                  <a:schemeClr val="bg1"/>
                </a:solidFill>
              </a:rPr>
              <a:t>)</a:t>
            </a:r>
            <a:r>
              <a:rPr lang="ko-KR" altLang="en-US" sz="2800" b="1" i="1" dirty="0" smtClean="0">
                <a:solidFill>
                  <a:schemeClr val="bg1"/>
                </a:solidFill>
              </a:rPr>
              <a:t>란</a:t>
            </a:r>
            <a:r>
              <a:rPr lang="en-US" altLang="ko-KR" sz="2800" b="1" i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i="1" dirty="0" smtClean="0">
                <a:solidFill>
                  <a:schemeClr val="bg1"/>
                </a:solidFill>
              </a:rPr>
              <a:t>무엇이며 역할은</a:t>
            </a:r>
            <a:r>
              <a:rPr lang="en-US" altLang="ko-KR" sz="2800" b="1" i="1" dirty="0" smtClean="0">
                <a:solidFill>
                  <a:schemeClr val="bg1"/>
                </a:solidFill>
              </a:rPr>
              <a:t>?</a:t>
            </a:r>
            <a:endParaRPr lang="en-US" altLang="ko-KR" sz="2800" b="1" i="1" dirty="0">
              <a:solidFill>
                <a:srgbClr val="FFC000"/>
              </a:solidFill>
            </a:endParaRPr>
          </a:p>
        </p:txBody>
      </p:sp>
      <p:pic>
        <p:nvPicPr>
          <p:cNvPr id="28" name="Picture 2" descr="F:\KakaoTalk_20200318_114929863_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99" y="24143"/>
            <a:ext cx="1838105" cy="5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포인트가 6개인 별 6"/>
          <p:cNvSpPr/>
          <p:nvPr/>
        </p:nvSpPr>
        <p:spPr>
          <a:xfrm>
            <a:off x="3347864" y="1097841"/>
            <a:ext cx="2075911" cy="2282973"/>
          </a:xfrm>
          <a:prstGeom prst="star6">
            <a:avLst>
              <a:gd name="adj" fmla="val 39443"/>
              <a:gd name="hf" fmla="val 11547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r>
              <a:rPr lang="ko-KR" altLang="en-US" sz="1400" b="1" i="1" dirty="0">
                <a:solidFill>
                  <a:schemeClr val="bg1"/>
                </a:solidFill>
              </a:rPr>
              <a:t>우리가 걷고</a:t>
            </a:r>
            <a:endParaRPr lang="en-US" altLang="ko-KR" sz="1400" b="1" i="1" dirty="0">
              <a:solidFill>
                <a:schemeClr val="bg1"/>
              </a:solidFill>
            </a:endParaRPr>
          </a:p>
          <a:p>
            <a:pPr algn="ctr">
              <a:spcBef>
                <a:spcPts val="300"/>
              </a:spcBef>
            </a:pPr>
            <a:r>
              <a:rPr lang="ko-KR" altLang="en-US" sz="1400" b="1" i="1" dirty="0">
                <a:solidFill>
                  <a:schemeClr val="bg1"/>
                </a:solidFill>
              </a:rPr>
              <a:t>심장이 뛰고</a:t>
            </a:r>
            <a:endParaRPr lang="en-US" altLang="ko-KR" sz="1400" b="1" i="1" dirty="0">
              <a:solidFill>
                <a:schemeClr val="bg1"/>
              </a:solidFill>
            </a:endParaRPr>
          </a:p>
          <a:p>
            <a:pPr algn="ctr">
              <a:spcBef>
                <a:spcPts val="300"/>
              </a:spcBef>
            </a:pPr>
            <a:r>
              <a:rPr lang="ko-KR" altLang="en-US" sz="1400" b="1" i="1" dirty="0">
                <a:solidFill>
                  <a:schemeClr val="bg1"/>
                </a:solidFill>
              </a:rPr>
              <a:t>호흡을 하고</a:t>
            </a:r>
            <a:endParaRPr lang="en-US" altLang="ko-KR" sz="1400" b="1" i="1" dirty="0">
              <a:solidFill>
                <a:schemeClr val="bg1"/>
              </a:solidFill>
            </a:endParaRPr>
          </a:p>
          <a:p>
            <a:pPr algn="ctr">
              <a:spcBef>
                <a:spcPts val="300"/>
              </a:spcBef>
            </a:pPr>
            <a:r>
              <a:rPr lang="ko-KR" altLang="en-US" sz="1400" b="1" i="1" dirty="0">
                <a:solidFill>
                  <a:schemeClr val="bg1"/>
                </a:solidFill>
              </a:rPr>
              <a:t>생각을 하며</a:t>
            </a:r>
            <a:endParaRPr lang="en-US" altLang="ko-KR" sz="1400" b="1" i="1" dirty="0">
              <a:solidFill>
                <a:schemeClr val="bg1"/>
              </a:solidFill>
            </a:endParaRPr>
          </a:p>
          <a:p>
            <a:pPr algn="ctr">
              <a:spcBef>
                <a:spcPts val="300"/>
              </a:spcBef>
            </a:pPr>
            <a:r>
              <a:rPr lang="ko-KR" altLang="en-US" sz="1400" b="1" i="1" dirty="0" smtClean="0">
                <a:solidFill>
                  <a:schemeClr val="bg1"/>
                </a:solidFill>
              </a:rPr>
              <a:t>살아 숨쉬는 것</a:t>
            </a:r>
            <a:endParaRPr lang="ko-KR" altLang="en-US" sz="1400" i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905" y="1164823"/>
            <a:ext cx="323197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1400" b="1" dirty="0"/>
              <a:t>◈ </a:t>
            </a:r>
            <a:r>
              <a:rPr lang="ko-KR" altLang="en-US" sz="1400" b="1" dirty="0" smtClean="0"/>
              <a:t>전류의 세기 </a:t>
            </a:r>
            <a:r>
              <a:rPr lang="en-US" altLang="ko-KR" sz="1400" b="1" dirty="0" smtClean="0"/>
              <a:t>16~60</a:t>
            </a:r>
            <a:r>
              <a:rPr lang="ko-KR" altLang="en-US" sz="1400" b="1" dirty="0"/>
              <a:t>㎂의 </a:t>
            </a:r>
            <a:r>
              <a:rPr lang="ko-KR" altLang="en-US" sz="1400" b="1" dirty="0" err="1" smtClean="0">
                <a:solidFill>
                  <a:schemeClr val="accent2">
                    <a:lumMod val="75000"/>
                  </a:schemeClr>
                </a:solidFill>
              </a:rPr>
              <a:t>미세전류</a:t>
            </a:r>
            <a:endParaRPr lang="ko-KR" altLang="en-US" sz="1400" dirty="0"/>
          </a:p>
          <a:p>
            <a:pPr>
              <a:spcBef>
                <a:spcPts val="600"/>
              </a:spcBef>
            </a:pPr>
            <a:r>
              <a:rPr lang="ko-KR" altLang="en-US" sz="1400" b="1" dirty="0"/>
              <a:t>◈ </a:t>
            </a:r>
            <a:r>
              <a:rPr lang="ko-KR" altLang="en-US" sz="1400" b="1" dirty="0" smtClean="0">
                <a:solidFill>
                  <a:schemeClr val="accent2">
                    <a:lumMod val="75000"/>
                  </a:schemeClr>
                </a:solidFill>
              </a:rPr>
              <a:t>세포의 </a:t>
            </a:r>
            <a:r>
              <a:rPr lang="ko-KR" altLang="en-US" sz="1400" b="1" dirty="0">
                <a:solidFill>
                  <a:schemeClr val="accent2">
                    <a:lumMod val="75000"/>
                  </a:schemeClr>
                </a:solidFill>
              </a:rPr>
              <a:t>활성</a:t>
            </a:r>
            <a:r>
              <a:rPr lang="en-US" altLang="ko-KR" sz="1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ko-KR" altLang="en-US" sz="1400" b="1" dirty="0">
                <a:solidFill>
                  <a:schemeClr val="accent2">
                    <a:lumMod val="75000"/>
                  </a:schemeClr>
                </a:solidFill>
              </a:rPr>
              <a:t>성장</a:t>
            </a:r>
            <a:r>
              <a:rPr lang="en-US" altLang="ko-KR" sz="1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ko-KR" altLang="en-US" sz="1400" b="1" dirty="0">
                <a:solidFill>
                  <a:schemeClr val="accent2">
                    <a:lumMod val="75000"/>
                  </a:schemeClr>
                </a:solidFill>
              </a:rPr>
              <a:t>재생</a:t>
            </a:r>
            <a:r>
              <a:rPr lang="en-US" altLang="ko-KR" sz="1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ko-KR" altLang="en-US" sz="1400" b="1" dirty="0" smtClean="0">
                <a:solidFill>
                  <a:schemeClr val="accent2">
                    <a:lumMod val="75000"/>
                  </a:schemeClr>
                </a:solidFill>
              </a:rPr>
              <a:t>치유</a:t>
            </a:r>
            <a:endParaRPr lang="en-US" altLang="ko-KR" sz="1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ko-KR" altLang="en-US" sz="1400" b="1" dirty="0"/>
              <a:t>◈ </a:t>
            </a:r>
            <a:r>
              <a:rPr lang="ko-KR" altLang="en-US" sz="1400" b="1" dirty="0" smtClean="0"/>
              <a:t>인체내의 모든 </a:t>
            </a:r>
            <a:r>
              <a:rPr lang="ko-KR" altLang="en-US" sz="1400" b="1" dirty="0" smtClean="0">
                <a:solidFill>
                  <a:schemeClr val="accent2">
                    <a:lumMod val="75000"/>
                  </a:schemeClr>
                </a:solidFill>
              </a:rPr>
              <a:t>신호전달 및 조정</a:t>
            </a:r>
            <a:endParaRPr lang="en-US" altLang="ko-KR" sz="1400" b="1" dirty="0" smtClean="0"/>
          </a:p>
          <a:p>
            <a:pPr>
              <a:spcBef>
                <a:spcPts val="600"/>
              </a:spcBef>
            </a:pPr>
            <a:r>
              <a:rPr lang="en-US" altLang="ko-KR" sz="1600" dirty="0" smtClean="0"/>
              <a:t> </a:t>
            </a:r>
            <a:r>
              <a:rPr lang="en-US" altLang="ko-KR" sz="1050" dirty="0" smtClean="0"/>
              <a:t>1,000</a:t>
            </a:r>
            <a:r>
              <a:rPr lang="ko-KR" altLang="en-US" sz="1050" dirty="0" err="1"/>
              <a:t>억개의</a:t>
            </a:r>
            <a:r>
              <a:rPr lang="ko-KR" altLang="en-US" sz="1050" dirty="0"/>
              <a:t> 뇌 세포</a:t>
            </a:r>
            <a:r>
              <a:rPr lang="en-US" altLang="ko-KR" sz="1050" dirty="0"/>
              <a:t>(</a:t>
            </a:r>
            <a:r>
              <a:rPr lang="ko-KR" altLang="en-US" sz="1050" dirty="0"/>
              <a:t>뉴런</a:t>
            </a:r>
            <a:r>
              <a:rPr lang="en-US" altLang="ko-KR" sz="1050" dirty="0"/>
              <a:t>)</a:t>
            </a:r>
            <a:r>
              <a:rPr lang="ko-KR" altLang="en-US" sz="1050" dirty="0"/>
              <a:t>와 </a:t>
            </a:r>
            <a:r>
              <a:rPr lang="en-US" altLang="ko-KR" sz="1050" dirty="0" smtClean="0"/>
              <a:t>1</a:t>
            </a:r>
            <a:r>
              <a:rPr lang="ko-KR" altLang="en-US" sz="1050" dirty="0"/>
              <a:t>조개의 </a:t>
            </a:r>
            <a:r>
              <a:rPr lang="ko-KR" altLang="en-US" sz="1050" dirty="0" smtClean="0"/>
              <a:t>신경세포 </a:t>
            </a:r>
            <a:endParaRPr lang="en-US" altLang="ko-KR" sz="1050" dirty="0" smtClean="0"/>
          </a:p>
          <a:p>
            <a:pPr>
              <a:spcBef>
                <a:spcPts val="600"/>
              </a:spcBef>
            </a:pPr>
            <a:r>
              <a:rPr lang="en-US" altLang="ko-KR" sz="1050" dirty="0"/>
              <a:t> </a:t>
            </a:r>
            <a:r>
              <a:rPr lang="en-US" altLang="ko-KR" sz="1050" dirty="0" smtClean="0"/>
              <a:t> </a:t>
            </a:r>
            <a:r>
              <a:rPr lang="ko-KR" altLang="en-US" sz="1050" dirty="0" smtClean="0"/>
              <a:t>모두가 </a:t>
            </a:r>
            <a:r>
              <a:rPr lang="ko-KR" altLang="en-US" sz="1050" dirty="0" err="1">
                <a:solidFill>
                  <a:schemeClr val="accent2">
                    <a:lumMod val="75000"/>
                  </a:schemeClr>
                </a:solidFill>
              </a:rPr>
              <a:t>미세전류</a:t>
            </a:r>
            <a:r>
              <a:rPr lang="ko-KR" altLang="en-US" sz="1050" dirty="0" err="1"/>
              <a:t>에</a:t>
            </a:r>
            <a:r>
              <a:rPr lang="ko-KR" altLang="en-US" sz="1050" dirty="0"/>
              <a:t> 의해 </a:t>
            </a:r>
            <a:r>
              <a:rPr lang="ko-KR" altLang="en-US" sz="1050" dirty="0" smtClean="0"/>
              <a:t>작동</a:t>
            </a:r>
            <a:r>
              <a:rPr lang="en-US" altLang="ko-KR" sz="1050" dirty="0" smtClean="0"/>
              <a:t>, </a:t>
            </a:r>
            <a:r>
              <a:rPr lang="ko-KR" altLang="en-US" sz="1050" dirty="0" smtClean="0"/>
              <a:t>조정</a:t>
            </a:r>
            <a:endParaRPr lang="en-US" altLang="ko-KR" sz="1050" dirty="0" smtClean="0"/>
          </a:p>
          <a:p>
            <a:pPr>
              <a:spcBef>
                <a:spcPts val="300"/>
              </a:spcBef>
            </a:pPr>
            <a:r>
              <a:rPr lang="ko-KR" altLang="en-US" sz="1400" b="1" dirty="0"/>
              <a:t>◈ </a:t>
            </a:r>
            <a:r>
              <a:rPr lang="ko-KR" altLang="en-US" sz="1400" b="1" dirty="0" smtClean="0">
                <a:solidFill>
                  <a:srgbClr val="C00000"/>
                </a:solidFill>
                <a:latin typeface="맑은 고딕" pitchFamily="50" charset="-127"/>
              </a:rPr>
              <a:t>노화와 </a:t>
            </a:r>
            <a:r>
              <a:rPr lang="ko-KR" altLang="en-US" sz="1400" b="1" dirty="0">
                <a:solidFill>
                  <a:srgbClr val="C00000"/>
                </a:solidFill>
                <a:latin typeface="맑은 고딕" pitchFamily="50" charset="-127"/>
              </a:rPr>
              <a:t>건강</a:t>
            </a:r>
            <a:r>
              <a:rPr lang="en-US" altLang="ko-KR" sz="1400" b="1" dirty="0">
                <a:solidFill>
                  <a:srgbClr val="C00000"/>
                </a:solidFill>
                <a:latin typeface="맑은 고딕" pitchFamily="50" charset="-127"/>
              </a:rPr>
              <a:t>, </a:t>
            </a:r>
            <a:r>
              <a:rPr lang="ko-KR" altLang="en-US" sz="1400" b="1" dirty="0" smtClean="0">
                <a:solidFill>
                  <a:srgbClr val="C00000"/>
                </a:solidFill>
                <a:latin typeface="맑은 고딕" pitchFamily="50" charset="-127"/>
              </a:rPr>
              <a:t>사망</a:t>
            </a:r>
            <a:r>
              <a:rPr lang="en-US" altLang="ko-KR" sz="1400" b="1" dirty="0" smtClean="0">
                <a:solidFill>
                  <a:srgbClr val="C00000"/>
                </a:solidFill>
                <a:latin typeface="맑은 고딕" pitchFamily="50" charset="-127"/>
              </a:rPr>
              <a:t> </a:t>
            </a:r>
          </a:p>
          <a:p>
            <a:pPr>
              <a:spcBef>
                <a:spcPts val="300"/>
              </a:spcBef>
            </a:pPr>
            <a:r>
              <a:rPr lang="en-US" altLang="ko-KR" sz="1400" b="1" dirty="0">
                <a:solidFill>
                  <a:srgbClr val="C00000"/>
                </a:solidFill>
                <a:latin typeface="맑은 고딕" pitchFamily="50" charset="-127"/>
              </a:rPr>
              <a:t> </a:t>
            </a:r>
            <a:r>
              <a:rPr lang="en-US" altLang="ko-KR" sz="1400" b="1" dirty="0" smtClean="0">
                <a:solidFill>
                  <a:srgbClr val="C00000"/>
                </a:solidFill>
                <a:latin typeface="맑은 고딕" pitchFamily="50" charset="-127"/>
              </a:rPr>
              <a:t>   </a:t>
            </a:r>
            <a:r>
              <a:rPr lang="ko-KR" altLang="en-US" sz="1400" b="1" dirty="0" smtClean="0">
                <a:latin typeface="맑은 고딕" pitchFamily="50" charset="-127"/>
              </a:rPr>
              <a:t>직접적인 </a:t>
            </a:r>
            <a:r>
              <a:rPr lang="ko-KR" altLang="en-US" sz="1400" b="1" dirty="0">
                <a:latin typeface="맑은 고딕" pitchFamily="50" charset="-127"/>
              </a:rPr>
              <a:t>영향을 </a:t>
            </a:r>
            <a:r>
              <a:rPr lang="ko-KR" altLang="en-US" sz="1400" b="1" dirty="0" smtClean="0">
                <a:latin typeface="맑은 고딕" pitchFamily="50" charset="-127"/>
              </a:rPr>
              <a:t>미치는 </a:t>
            </a:r>
            <a:r>
              <a:rPr lang="ko-KR" altLang="en-US" sz="1400" b="1" dirty="0" smtClean="0">
                <a:solidFill>
                  <a:srgbClr val="C00000"/>
                </a:solidFill>
                <a:latin typeface="맑은 고딕" pitchFamily="50" charset="-127"/>
              </a:rPr>
              <a:t>제</a:t>
            </a:r>
            <a:r>
              <a:rPr lang="en-US" altLang="ko-KR" sz="1400" b="1" dirty="0">
                <a:solidFill>
                  <a:srgbClr val="C00000"/>
                </a:solidFill>
                <a:latin typeface="맑은 고딕" pitchFamily="50" charset="-127"/>
              </a:rPr>
              <a:t>1 </a:t>
            </a:r>
            <a:r>
              <a:rPr lang="ko-KR" altLang="en-US" sz="1400" b="1" dirty="0" smtClean="0">
                <a:solidFill>
                  <a:srgbClr val="C00000"/>
                </a:solidFill>
                <a:latin typeface="맑은 고딕" pitchFamily="50" charset="-127"/>
              </a:rPr>
              <a:t>요소</a:t>
            </a:r>
            <a:r>
              <a:rPr lang="en-US" altLang="ko-KR" sz="1400" b="1" dirty="0">
                <a:latin typeface="맑은 고딕" pitchFamily="50" charset="-127"/>
              </a:rPr>
              <a:t>,</a:t>
            </a:r>
            <a:r>
              <a:rPr lang="ko-KR" altLang="en-US" sz="1400" b="1" dirty="0" smtClean="0">
                <a:latin typeface="맑은 고딕" pitchFamily="50" charset="-127"/>
              </a:rPr>
              <a:t> </a:t>
            </a:r>
            <a:endParaRPr lang="en-US" altLang="ko-KR" sz="1400" b="1" dirty="0" smtClean="0">
              <a:latin typeface="맑은 고딕" pitchFamily="50" charset="-127"/>
            </a:endParaRPr>
          </a:p>
          <a:p>
            <a:pPr>
              <a:spcBef>
                <a:spcPts val="300"/>
              </a:spcBef>
            </a:pPr>
            <a:r>
              <a:rPr lang="en-US" altLang="ko-KR" sz="1400" b="1" dirty="0">
                <a:latin typeface="맑은 고딕" pitchFamily="50" charset="-127"/>
              </a:rPr>
              <a:t> </a:t>
            </a:r>
            <a:r>
              <a:rPr lang="en-US" altLang="ko-KR" sz="1400" b="1" dirty="0" smtClean="0">
                <a:latin typeface="맑은 고딕" pitchFamily="50" charset="-127"/>
              </a:rPr>
              <a:t>   </a:t>
            </a:r>
            <a:r>
              <a:rPr lang="ko-KR" altLang="en-US" sz="1400" b="1" dirty="0" smtClean="0">
                <a:latin typeface="맑은 고딕" pitchFamily="50" charset="-127"/>
              </a:rPr>
              <a:t>이 </a:t>
            </a:r>
            <a:r>
              <a:rPr lang="ko-KR" altLang="en-US" sz="1400" b="1" dirty="0">
                <a:latin typeface="맑은 고딕" pitchFamily="50" charset="-127"/>
              </a:rPr>
              <a:t>전류가 흐르지 않으면 곧 사망</a:t>
            </a:r>
            <a:r>
              <a:rPr lang="ko-KR" altLang="en-US" sz="1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ko-KR" altLang="en-US" sz="1400" dirty="0"/>
          </a:p>
        </p:txBody>
      </p:sp>
      <p:grpSp>
        <p:nvGrpSpPr>
          <p:cNvPr id="2" name="그룹 1"/>
          <p:cNvGrpSpPr/>
          <p:nvPr/>
        </p:nvGrpSpPr>
        <p:grpSpPr>
          <a:xfrm>
            <a:off x="247104" y="3507165"/>
            <a:ext cx="8717385" cy="3107877"/>
            <a:chOff x="31080" y="3353923"/>
            <a:chExt cx="9121921" cy="326111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58188" y="3629607"/>
              <a:ext cx="2205331" cy="15284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37398" y="3598052"/>
              <a:ext cx="2315601" cy="15413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069346" y="3500670"/>
              <a:ext cx="217843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2014.07.26 MBC </a:t>
              </a:r>
              <a:r>
                <a:rPr lang="ko-KR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뉴스</a:t>
              </a:r>
              <a:endPara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080" y="3808447"/>
              <a:ext cx="4166788" cy="26856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2" descr="C:\Users\user\Desktop\엄지의제왕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101" y="5203071"/>
              <a:ext cx="2970900" cy="14119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5558296" y="3353923"/>
              <a:ext cx="22862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2015.10.20 MBN </a:t>
              </a:r>
              <a:r>
                <a:rPr lang="ko-KR" alt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엄지의 제왕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54354" y="5322218"/>
              <a:ext cx="1624051" cy="775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0" b="1" dirty="0">
                  <a:latin typeface="+mn-ea"/>
                </a:rPr>
                <a:t>생명의 에너지</a:t>
              </a:r>
              <a:r>
                <a:rPr lang="en-US" altLang="ko-KR" sz="1400" b="1" dirty="0">
                  <a:latin typeface="+mn-ea"/>
                </a:rPr>
                <a:t>,</a:t>
              </a:r>
            </a:p>
            <a:p>
              <a:pPr algn="ctr"/>
              <a:r>
                <a:rPr lang="ko-KR" altLang="en-US" sz="1400" b="1" dirty="0">
                  <a:latin typeface="+mn-ea"/>
                </a:rPr>
                <a:t>몸 속 </a:t>
              </a:r>
              <a:endParaRPr lang="en-US" altLang="ko-KR" sz="1400" b="1" dirty="0" smtClean="0">
                <a:latin typeface="+mn-ea"/>
              </a:endParaRPr>
            </a:p>
            <a:p>
              <a:pPr algn="ctr"/>
              <a:r>
                <a:rPr lang="en-US" altLang="ko-KR" sz="1400" b="1" dirty="0" smtClean="0">
                  <a:latin typeface="+mn-ea"/>
                </a:rPr>
                <a:t>“</a:t>
              </a:r>
              <a:r>
                <a:rPr lang="ko-KR" altLang="en-US" sz="1400" b="1" dirty="0">
                  <a:solidFill>
                    <a:srgbClr val="FF0000"/>
                  </a:solidFill>
                  <a:latin typeface="+mn-ea"/>
                </a:rPr>
                <a:t>전기</a:t>
              </a:r>
              <a:r>
                <a:rPr lang="en-US" altLang="ko-KR" sz="1400" b="1" dirty="0">
                  <a:latin typeface="+mn-ea"/>
                </a:rPr>
                <a:t>”</a:t>
              </a:r>
              <a:r>
                <a:rPr lang="ko-KR" altLang="en-US" sz="1400" b="1" dirty="0">
                  <a:latin typeface="+mn-ea"/>
                </a:rPr>
                <a:t>를 지켜라</a:t>
              </a:r>
              <a:r>
                <a:rPr lang="en-US" altLang="ko-KR" sz="1400" b="1" dirty="0">
                  <a:latin typeface="+mn-ea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62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/>
          <p:cNvSpPr/>
          <p:nvPr/>
        </p:nvSpPr>
        <p:spPr>
          <a:xfrm>
            <a:off x="6804211" y="2535694"/>
            <a:ext cx="914400" cy="914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대기오염</a:t>
            </a:r>
          </a:p>
        </p:txBody>
      </p:sp>
      <p:sp>
        <p:nvSpPr>
          <p:cNvPr id="14" name="타원 13"/>
          <p:cNvSpPr/>
          <p:nvPr/>
        </p:nvSpPr>
        <p:spPr>
          <a:xfrm>
            <a:off x="7740352" y="2531882"/>
            <a:ext cx="914400" cy="9144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흡연</a:t>
            </a:r>
            <a:endParaRPr lang="en-US" altLang="ko-KR" sz="16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음주</a:t>
            </a:r>
          </a:p>
        </p:txBody>
      </p:sp>
      <p:sp>
        <p:nvSpPr>
          <p:cNvPr id="15" name="타원 14"/>
          <p:cNvSpPr/>
          <p:nvPr/>
        </p:nvSpPr>
        <p:spPr>
          <a:xfrm>
            <a:off x="6359578" y="3986176"/>
            <a:ext cx="914400" cy="914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chemeClr val="tx1"/>
                </a:solidFill>
              </a:rPr>
              <a:t>방사능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6395582" y="3251763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>
                <a:solidFill>
                  <a:schemeClr val="tx1"/>
                </a:solidFill>
              </a:rPr>
              <a:t>오염수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4881736" y="4766226"/>
            <a:ext cx="914400" cy="914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농약</a:t>
            </a:r>
          </a:p>
        </p:txBody>
      </p:sp>
      <p:sp>
        <p:nvSpPr>
          <p:cNvPr id="22" name="타원 21"/>
          <p:cNvSpPr/>
          <p:nvPr/>
        </p:nvSpPr>
        <p:spPr>
          <a:xfrm>
            <a:off x="5618453" y="3268956"/>
            <a:ext cx="914400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녹물</a:t>
            </a:r>
          </a:p>
        </p:txBody>
      </p:sp>
      <p:sp>
        <p:nvSpPr>
          <p:cNvPr id="23" name="타원 22"/>
          <p:cNvSpPr/>
          <p:nvPr/>
        </p:nvSpPr>
        <p:spPr>
          <a:xfrm>
            <a:off x="4881736" y="3279691"/>
            <a:ext cx="914400" cy="9144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</a:rPr>
              <a:t>스트레스</a:t>
            </a:r>
          </a:p>
        </p:txBody>
      </p:sp>
      <p:sp>
        <p:nvSpPr>
          <p:cNvPr id="25" name="타원 24"/>
          <p:cNvSpPr/>
          <p:nvPr/>
        </p:nvSpPr>
        <p:spPr>
          <a:xfrm>
            <a:off x="5612776" y="4003974"/>
            <a:ext cx="914400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chemeClr val="tx1"/>
                </a:solidFill>
              </a:rPr>
              <a:t>음식물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5868144" y="4763172"/>
            <a:ext cx="914400" cy="914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chemeClr val="tx1"/>
                </a:solidFill>
              </a:rPr>
              <a:t>방부제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7066883" y="3941561"/>
            <a:ext cx="914400" cy="9144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>
                <a:solidFill>
                  <a:schemeClr val="tx1"/>
                </a:solidFill>
              </a:rPr>
              <a:t>보존제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559987" y="1484784"/>
            <a:ext cx="1643861" cy="2736303"/>
            <a:chOff x="373543" y="1772816"/>
            <a:chExt cx="1450033" cy="282353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6"/>
            <a:stretch/>
          </p:blipFill>
          <p:spPr bwMode="auto">
            <a:xfrm>
              <a:off x="373543" y="1772816"/>
              <a:ext cx="1450033" cy="1512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모서리가 둥근 직사각형 6"/>
            <p:cNvSpPr/>
            <p:nvPr/>
          </p:nvSpPr>
          <p:spPr>
            <a:xfrm>
              <a:off x="562890" y="3285761"/>
              <a:ext cx="1118290" cy="13105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err="1" smtClean="0">
                  <a:solidFill>
                    <a:schemeClr val="tx1"/>
                  </a:solidFill>
                </a:rPr>
                <a:t>사과색</a:t>
              </a:r>
              <a:endParaRPr lang="en-US" altLang="ko-KR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b="1" dirty="0" smtClean="0">
                  <a:solidFill>
                    <a:schemeClr val="tx1"/>
                  </a:solidFill>
                </a:rPr>
                <a:t>음식물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)</a:t>
              </a:r>
              <a:endParaRPr lang="en-US" altLang="ko-KR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dirty="0">
                  <a:solidFill>
                    <a:schemeClr val="tx1"/>
                  </a:solidFill>
                </a:rPr>
                <a:t>변하고</a:t>
              </a:r>
              <a:endParaRPr lang="en-US" altLang="ko-KR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dirty="0">
                  <a:solidFill>
                    <a:schemeClr val="tx1"/>
                  </a:solidFill>
                </a:rPr>
                <a:t>부패되고</a:t>
              </a:r>
              <a:endParaRPr lang="en-US" altLang="ko-KR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8693" y="1458793"/>
            <a:ext cx="1477840" cy="2762295"/>
            <a:chOff x="1902945" y="1801080"/>
            <a:chExt cx="1303587" cy="296432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76" r="20623"/>
            <a:stretch/>
          </p:blipFill>
          <p:spPr bwMode="auto">
            <a:xfrm>
              <a:off x="1902945" y="1801080"/>
              <a:ext cx="1303587" cy="1601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모서리가 둥근 직사각형 28"/>
            <p:cNvSpPr/>
            <p:nvPr/>
          </p:nvSpPr>
          <p:spPr>
            <a:xfrm>
              <a:off x="1983393" y="3432465"/>
              <a:ext cx="1138103" cy="133294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solidFill>
                    <a:schemeClr val="tx1"/>
                  </a:solidFill>
                </a:rPr>
                <a:t>쇠가</a:t>
              </a:r>
              <a:endParaRPr lang="en-US" altLang="ko-KR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dirty="0">
                  <a:solidFill>
                    <a:schemeClr val="tx1"/>
                  </a:solidFill>
                </a:rPr>
                <a:t>녹슬고</a:t>
              </a:r>
              <a:endParaRPr lang="en-US" altLang="ko-KR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dirty="0">
                  <a:solidFill>
                    <a:schemeClr val="tx1"/>
                  </a:solidFill>
                </a:rPr>
                <a:t>부식되며</a:t>
              </a:r>
              <a:endParaRPr lang="en-US" altLang="ko-KR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3203848" y="1484785"/>
            <a:ext cx="1491294" cy="2736302"/>
            <a:chOff x="3206531" y="1801081"/>
            <a:chExt cx="1315455" cy="2936433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31" y="1801081"/>
              <a:ext cx="1315455" cy="1573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모서리가 둥근 직사각형 29"/>
            <p:cNvSpPr/>
            <p:nvPr/>
          </p:nvSpPr>
          <p:spPr>
            <a:xfrm>
              <a:off x="3333566" y="3406989"/>
              <a:ext cx="1097944" cy="1330525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solidFill>
                    <a:schemeClr val="tx1"/>
                  </a:solidFill>
                </a:rPr>
                <a:t>사람이</a:t>
              </a:r>
              <a:endParaRPr lang="en-US" altLang="ko-KR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dirty="0">
                  <a:solidFill>
                    <a:schemeClr val="tx1"/>
                  </a:solidFill>
                </a:rPr>
                <a:t>늙고 </a:t>
              </a:r>
              <a:endParaRPr lang="en-US" altLang="ko-KR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dirty="0">
                  <a:solidFill>
                    <a:schemeClr val="tx1"/>
                  </a:solidFill>
                </a:rPr>
                <a:t>병들고</a:t>
              </a:r>
              <a:endParaRPr lang="en-US" altLang="ko-KR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dirty="0">
                  <a:solidFill>
                    <a:schemeClr val="tx1"/>
                  </a:solidFill>
                </a:rPr>
                <a:t>죽는 것</a:t>
              </a:r>
            </a:p>
          </p:txBody>
        </p:sp>
      </p:grpSp>
      <p:sp>
        <p:nvSpPr>
          <p:cNvPr id="34" name="타원 33"/>
          <p:cNvSpPr/>
          <p:nvPr/>
        </p:nvSpPr>
        <p:spPr>
          <a:xfrm>
            <a:off x="7573484" y="4672352"/>
            <a:ext cx="1140746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컴퓨터</a:t>
            </a:r>
          </a:p>
        </p:txBody>
      </p:sp>
      <p:sp>
        <p:nvSpPr>
          <p:cNvPr id="32" name="타원 31"/>
          <p:cNvSpPr/>
          <p:nvPr/>
        </p:nvSpPr>
        <p:spPr>
          <a:xfrm>
            <a:off x="4881736" y="4022559"/>
            <a:ext cx="914400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chemeClr val="tx1"/>
                </a:solidFill>
              </a:rPr>
              <a:t>쇼크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7774938" y="5404720"/>
            <a:ext cx="914400" cy="9144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chemeClr val="tx1"/>
                </a:solidFill>
              </a:rPr>
              <a:t>전자랜지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6804248" y="4713346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>
                <a:solidFill>
                  <a:schemeClr val="tx1"/>
                </a:solidFill>
              </a:rPr>
              <a:t>인스탄트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5877708" y="5466928"/>
            <a:ext cx="914400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전자파</a:t>
            </a:r>
          </a:p>
        </p:txBody>
      </p:sp>
      <p:sp>
        <p:nvSpPr>
          <p:cNvPr id="38" name="타원 37"/>
          <p:cNvSpPr/>
          <p:nvPr/>
        </p:nvSpPr>
        <p:spPr>
          <a:xfrm>
            <a:off x="4939412" y="2525289"/>
            <a:ext cx="914400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격렬운동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411465" y="4249090"/>
            <a:ext cx="3980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rgbClr val="C00000"/>
                </a:solidFill>
                <a:latin typeface="+mj-ea"/>
              </a:rPr>
              <a:t>“</a:t>
            </a:r>
            <a:r>
              <a:rPr lang="ko-KR" altLang="en-US" sz="2400" b="1" dirty="0" smtClean="0">
                <a:solidFill>
                  <a:srgbClr val="C00000"/>
                </a:solidFill>
                <a:latin typeface="+mj-ea"/>
              </a:rPr>
              <a:t>산화가 된다</a:t>
            </a:r>
            <a:r>
              <a:rPr lang="en-US" altLang="ko-KR" sz="2400" b="1" dirty="0" smtClean="0">
                <a:solidFill>
                  <a:srgbClr val="C00000"/>
                </a:solidFill>
                <a:latin typeface="+mj-ea"/>
              </a:rPr>
              <a:t>”</a:t>
            </a:r>
            <a:endParaRPr lang="en-US" altLang="ko-KR" sz="2400" b="1" dirty="0">
              <a:latin typeface="+mj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 smtClean="0">
                <a:latin typeface="+mj-ea"/>
              </a:rPr>
              <a:t>활성</a:t>
            </a:r>
            <a:r>
              <a:rPr lang="en-US" altLang="ko-KR" sz="2400" b="1" dirty="0">
                <a:latin typeface="+mj-ea"/>
              </a:rPr>
              <a:t>(</a:t>
            </a:r>
            <a:r>
              <a:rPr lang="ko-KR" altLang="en-US" sz="2400" b="1" dirty="0">
                <a:latin typeface="+mj-ea"/>
              </a:rPr>
              <a:t>독성</a:t>
            </a:r>
            <a:r>
              <a:rPr lang="en-US" altLang="ko-KR" sz="2400" b="1" dirty="0">
                <a:latin typeface="+mj-ea"/>
              </a:rPr>
              <a:t>)</a:t>
            </a:r>
            <a:r>
              <a:rPr lang="ko-KR" altLang="en-US" sz="2400" b="1" dirty="0" smtClean="0">
                <a:latin typeface="+mj-ea"/>
              </a:rPr>
              <a:t>산소 발생</a:t>
            </a:r>
            <a:endParaRPr lang="en-US" altLang="ko-KR" sz="2400" b="1" dirty="0">
              <a:latin typeface="+mj-ea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831400" y="5447759"/>
            <a:ext cx="1130424" cy="914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식품첨가물</a:t>
            </a:r>
          </a:p>
        </p:txBody>
      </p:sp>
      <p:sp>
        <p:nvSpPr>
          <p:cNvPr id="39" name="타원 38"/>
          <p:cNvSpPr/>
          <p:nvPr/>
        </p:nvSpPr>
        <p:spPr>
          <a:xfrm>
            <a:off x="7152683" y="3190029"/>
            <a:ext cx="914400" cy="914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중금속</a:t>
            </a:r>
          </a:p>
        </p:txBody>
      </p:sp>
      <p:sp>
        <p:nvSpPr>
          <p:cNvPr id="40" name="타원 39"/>
          <p:cNvSpPr/>
          <p:nvPr/>
        </p:nvSpPr>
        <p:spPr>
          <a:xfrm>
            <a:off x="7763826" y="3971644"/>
            <a:ext cx="914400" cy="914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휴대폰</a:t>
            </a:r>
          </a:p>
        </p:txBody>
      </p:sp>
      <p:pic>
        <p:nvPicPr>
          <p:cNvPr id="41" name="Picture 2" descr="F:\KakaoTalk_20200318_114929863_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99" y="24143"/>
            <a:ext cx="1838105" cy="5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모서리가 둥근 직사각형 1"/>
          <p:cNvSpPr/>
          <p:nvPr/>
        </p:nvSpPr>
        <p:spPr>
          <a:xfrm>
            <a:off x="873209" y="431222"/>
            <a:ext cx="7643866" cy="798991"/>
          </a:xfrm>
          <a:prstGeom prst="roundRect">
            <a:avLst>
              <a:gd name="adj" fmla="val 491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i="1" dirty="0" err="1" smtClean="0">
                <a:solidFill>
                  <a:srgbClr val="FFC000"/>
                </a:solidFill>
              </a:rPr>
              <a:t>원자수소수</a:t>
            </a:r>
            <a:r>
              <a:rPr lang="en-US" altLang="ko-KR" sz="2400" b="1" i="1" dirty="0" smtClean="0">
                <a:solidFill>
                  <a:srgbClr val="FFC000"/>
                </a:solidFill>
              </a:rPr>
              <a:t> </a:t>
            </a:r>
            <a:r>
              <a:rPr lang="ko-KR" altLang="en-US" sz="2400" b="1" i="1" dirty="0" smtClean="0">
                <a:solidFill>
                  <a:srgbClr val="FFC000"/>
                </a:solidFill>
              </a:rPr>
              <a:t>와 미새전류가 왜 필요한가</a:t>
            </a:r>
            <a:r>
              <a:rPr lang="en-US" altLang="ko-KR" sz="2400" b="1" i="1" dirty="0" smtClean="0">
                <a:solidFill>
                  <a:srgbClr val="FFC000"/>
                </a:solidFill>
              </a:rPr>
              <a:t>?</a:t>
            </a:r>
            <a:endParaRPr lang="en-US" altLang="ko-KR" sz="2400" b="1" i="1" dirty="0">
              <a:solidFill>
                <a:srgbClr val="FFC000"/>
              </a:solidFill>
            </a:endParaRPr>
          </a:p>
          <a:p>
            <a:pPr algn="ctr"/>
            <a:r>
              <a:rPr lang="ko-KR" altLang="en-US" sz="2400" b="1" i="1" dirty="0" smtClean="0">
                <a:solidFill>
                  <a:schemeClr val="bg1"/>
                </a:solidFill>
              </a:rPr>
              <a:t>피할 수 없는 활성산소</a:t>
            </a:r>
            <a:r>
              <a:rPr lang="en-US" altLang="ko-KR" sz="2400" b="1" i="1" dirty="0" smtClean="0">
                <a:solidFill>
                  <a:schemeClr val="bg1"/>
                </a:solidFill>
              </a:rPr>
              <a:t>(</a:t>
            </a:r>
            <a:r>
              <a:rPr lang="ko-KR" altLang="en-US" sz="2400" b="1" i="1" dirty="0" smtClean="0">
                <a:solidFill>
                  <a:schemeClr val="bg1"/>
                </a:solidFill>
              </a:rPr>
              <a:t>독</a:t>
            </a:r>
            <a:r>
              <a:rPr lang="en-US" altLang="ko-KR" sz="2400" b="1" i="1" dirty="0" smtClean="0">
                <a:solidFill>
                  <a:schemeClr val="bg1"/>
                </a:solidFill>
              </a:rPr>
              <a:t>)</a:t>
            </a:r>
            <a:r>
              <a:rPr lang="ko-KR" altLang="en-US" sz="2400" b="1" i="1" dirty="0" smtClean="0">
                <a:solidFill>
                  <a:schemeClr val="bg1"/>
                </a:solidFill>
              </a:rPr>
              <a:t> 발생 </a:t>
            </a:r>
            <a:endParaRPr lang="ko-KR" altLang="en-US" sz="2400" b="1" i="1" dirty="0">
              <a:solidFill>
                <a:schemeClr val="bg1"/>
              </a:solidFill>
            </a:endParaRPr>
          </a:p>
        </p:txBody>
      </p:sp>
      <p:sp>
        <p:nvSpPr>
          <p:cNvPr id="5" name="타원 4"/>
          <p:cNvSpPr/>
          <p:nvPr/>
        </p:nvSpPr>
        <p:spPr>
          <a:xfrm>
            <a:off x="5833638" y="2488858"/>
            <a:ext cx="914400" cy="914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호흡</a:t>
            </a:r>
          </a:p>
        </p:txBody>
      </p:sp>
      <p:sp>
        <p:nvSpPr>
          <p:cNvPr id="20" name="타원 19"/>
          <p:cNvSpPr/>
          <p:nvPr/>
        </p:nvSpPr>
        <p:spPr>
          <a:xfrm>
            <a:off x="7799830" y="3251763"/>
            <a:ext cx="914400" cy="914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chemeClr val="tx1"/>
                </a:solidFill>
              </a:rPr>
              <a:t>자외선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42" name="모서리가 둥근 직사각형 41"/>
          <p:cNvSpPr/>
          <p:nvPr/>
        </p:nvSpPr>
        <p:spPr>
          <a:xfrm>
            <a:off x="159895" y="5461548"/>
            <a:ext cx="4535247" cy="93744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bg1"/>
                </a:solidFill>
              </a:rPr>
              <a:t>세포 생성 </a:t>
            </a:r>
            <a:r>
              <a:rPr lang="ko-KR" altLang="en-US" b="1" dirty="0">
                <a:solidFill>
                  <a:schemeClr val="bg1"/>
                </a:solidFill>
              </a:rPr>
              <a:t>및 신진대사 과정</a:t>
            </a:r>
            <a:endParaRPr lang="en-US" altLang="ko-KR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bg1"/>
                </a:solidFill>
              </a:rPr>
              <a:t>활성산소 자연 발생</a:t>
            </a:r>
            <a:endParaRPr lang="en-US" altLang="ko-KR" b="1" dirty="0" smtClean="0">
              <a:solidFill>
                <a:schemeClr val="bg1"/>
              </a:solidFill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4939412" y="1458792"/>
            <a:ext cx="3715340" cy="985451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000" b="1" dirty="0" smtClean="0">
                <a:solidFill>
                  <a:schemeClr val="bg1"/>
                </a:solidFill>
              </a:rPr>
              <a:t>생활습관 및 생활환경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 smtClean="0">
                <a:solidFill>
                  <a:schemeClr val="bg1"/>
                </a:solidFill>
              </a:rPr>
              <a:t>활성산소 발생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44" name="타원 43"/>
          <p:cNvSpPr/>
          <p:nvPr/>
        </p:nvSpPr>
        <p:spPr>
          <a:xfrm>
            <a:off x="6804210" y="5447759"/>
            <a:ext cx="959615" cy="914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 smtClean="0">
                <a:solidFill>
                  <a:schemeClr val="bg1"/>
                </a:solidFill>
              </a:rPr>
              <a:t>가스랜지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34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24" grpId="0" animBg="1"/>
      <p:bldP spid="39" grpId="0" animBg="1"/>
      <p:bldP spid="40" grpId="0" animBg="1"/>
      <p:bldP spid="5" grpId="0" animBg="1"/>
      <p:bldP spid="20" grpId="0" animBg="1"/>
      <p:bldP spid="42" grpId="0" animBg="1"/>
      <p:bldP spid="4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2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95" y="2600555"/>
            <a:ext cx="2786565" cy="2328643"/>
          </a:xfrm>
          <a:prstGeom prst="rect">
            <a:avLst/>
          </a:prstGeom>
        </p:spPr>
      </p:pic>
      <p:grpSp>
        <p:nvGrpSpPr>
          <p:cNvPr id="39" name="그룹 38"/>
          <p:cNvGrpSpPr/>
          <p:nvPr/>
        </p:nvGrpSpPr>
        <p:grpSpPr>
          <a:xfrm>
            <a:off x="6156176" y="2619428"/>
            <a:ext cx="2494526" cy="4049932"/>
            <a:chOff x="6469962" y="2050990"/>
            <a:chExt cx="2494526" cy="4049932"/>
          </a:xfrm>
        </p:grpSpPr>
        <p:sp>
          <p:nvSpPr>
            <p:cNvPr id="15" name="육각형 14"/>
            <p:cNvSpPr/>
            <p:nvPr/>
          </p:nvSpPr>
          <p:spPr>
            <a:xfrm>
              <a:off x="7595540" y="4444738"/>
              <a:ext cx="1296940" cy="836529"/>
            </a:xfrm>
            <a:prstGeom prst="hexagon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중풍</a:t>
              </a:r>
              <a:endParaRPr lang="en-US" altLang="ko-KR" b="1" i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통풍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16" name="육각형 15"/>
            <p:cNvSpPr/>
            <p:nvPr/>
          </p:nvSpPr>
          <p:spPr>
            <a:xfrm>
              <a:off x="6596628" y="4476937"/>
              <a:ext cx="1152127" cy="797760"/>
            </a:xfrm>
            <a:prstGeom prst="hexagon">
              <a:avLst>
                <a:gd name="adj" fmla="val 15287"/>
                <a:gd name="vf" fmla="val 11547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치매</a:t>
              </a:r>
              <a:endParaRPr lang="en-US" altLang="ko-KR" b="1" i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관절염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26" name="육각형 25"/>
            <p:cNvSpPr/>
            <p:nvPr/>
          </p:nvSpPr>
          <p:spPr>
            <a:xfrm>
              <a:off x="7696868" y="5198482"/>
              <a:ext cx="1267620" cy="872695"/>
            </a:xfrm>
            <a:prstGeom prst="hexag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비만</a:t>
              </a:r>
              <a:endParaRPr lang="en-US" altLang="ko-KR" b="1" i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무좀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11" name="육각형 10"/>
            <p:cNvSpPr/>
            <p:nvPr/>
          </p:nvSpPr>
          <p:spPr>
            <a:xfrm>
              <a:off x="7596336" y="2716546"/>
              <a:ext cx="1296144" cy="938282"/>
            </a:xfrm>
            <a:prstGeom prst="hexag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>
                  <a:solidFill>
                    <a:schemeClr val="tx1"/>
                  </a:solidFill>
                </a:rPr>
                <a:t>심근</a:t>
              </a:r>
              <a:endParaRPr lang="en-US" altLang="ko-KR" b="1" i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i="1" dirty="0">
                  <a:solidFill>
                    <a:schemeClr val="tx1"/>
                  </a:solidFill>
                </a:rPr>
                <a:t>경색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12" name="육각형 11"/>
            <p:cNvSpPr/>
            <p:nvPr/>
          </p:nvSpPr>
          <p:spPr>
            <a:xfrm>
              <a:off x="6469962" y="2716546"/>
              <a:ext cx="1270390" cy="938282"/>
            </a:xfrm>
            <a:prstGeom prst="hexag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공황</a:t>
              </a:r>
              <a:endParaRPr lang="en-US" altLang="ko-KR" b="1" i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i="1" dirty="0">
                  <a:solidFill>
                    <a:schemeClr val="tx1"/>
                  </a:solidFill>
                </a:rPr>
                <a:t>장애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13" name="육각형 12"/>
            <p:cNvSpPr/>
            <p:nvPr/>
          </p:nvSpPr>
          <p:spPr>
            <a:xfrm>
              <a:off x="7596336" y="3576317"/>
              <a:ext cx="1296144" cy="938282"/>
            </a:xfrm>
            <a:prstGeom prst="hexagon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err="1">
                  <a:solidFill>
                    <a:schemeClr val="tx1"/>
                  </a:solidFill>
                </a:rPr>
                <a:t>저체</a:t>
              </a:r>
              <a:endParaRPr lang="en-US" altLang="ko-KR" b="1" i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i="1" dirty="0" err="1">
                  <a:solidFill>
                    <a:schemeClr val="tx1"/>
                  </a:solidFill>
                </a:rPr>
                <a:t>온증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14" name="육각형 13"/>
            <p:cNvSpPr/>
            <p:nvPr/>
          </p:nvSpPr>
          <p:spPr>
            <a:xfrm>
              <a:off x="6514396" y="3578464"/>
              <a:ext cx="1225955" cy="938282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>
                  <a:solidFill>
                    <a:schemeClr val="tx1"/>
                  </a:solidFill>
                </a:rPr>
                <a:t>동맥</a:t>
              </a:r>
              <a:endParaRPr lang="en-US" altLang="ko-KR" b="1" i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i="1" dirty="0">
                  <a:solidFill>
                    <a:schemeClr val="tx1"/>
                  </a:solidFill>
                </a:rPr>
                <a:t>경화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25" name="육각형 24"/>
            <p:cNvSpPr/>
            <p:nvPr/>
          </p:nvSpPr>
          <p:spPr>
            <a:xfrm>
              <a:off x="6588224" y="5198482"/>
              <a:ext cx="1224136" cy="902440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err="1">
                  <a:solidFill>
                    <a:schemeClr val="tx1"/>
                  </a:solidFill>
                </a:rPr>
                <a:t>류마</a:t>
              </a:r>
              <a:endParaRPr lang="en-US" altLang="ko-KR" b="1" i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i="1" dirty="0" err="1">
                  <a:solidFill>
                    <a:schemeClr val="tx1"/>
                  </a:solidFill>
                </a:rPr>
                <a:t>티즘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9" name="육각형 8"/>
            <p:cNvSpPr/>
            <p:nvPr/>
          </p:nvSpPr>
          <p:spPr>
            <a:xfrm>
              <a:off x="7240677" y="2050990"/>
              <a:ext cx="957477" cy="824108"/>
            </a:xfrm>
            <a:prstGeom prst="hexagon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>
                  <a:solidFill>
                    <a:schemeClr val="tx1"/>
                  </a:solidFill>
                </a:rPr>
                <a:t>당뇨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572419" y="2706084"/>
            <a:ext cx="2415405" cy="3963276"/>
            <a:chOff x="246658" y="2145597"/>
            <a:chExt cx="2415405" cy="3963276"/>
          </a:xfrm>
        </p:grpSpPr>
        <p:sp>
          <p:nvSpPr>
            <p:cNvPr id="24" name="육각형 23"/>
            <p:cNvSpPr/>
            <p:nvPr/>
          </p:nvSpPr>
          <p:spPr>
            <a:xfrm>
              <a:off x="1331640" y="5227205"/>
              <a:ext cx="1232682" cy="881668"/>
            </a:xfrm>
            <a:prstGeom prst="hexago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성기능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17" name="육각형 16"/>
            <p:cNvSpPr/>
            <p:nvPr/>
          </p:nvSpPr>
          <p:spPr>
            <a:xfrm>
              <a:off x="1403648" y="2837543"/>
              <a:ext cx="1258415" cy="951497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고혈압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18" name="육각형 17"/>
            <p:cNvSpPr/>
            <p:nvPr/>
          </p:nvSpPr>
          <p:spPr>
            <a:xfrm>
              <a:off x="251520" y="2837543"/>
              <a:ext cx="1300543" cy="951497"/>
            </a:xfrm>
            <a:prstGeom prst="hexagon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err="1" smtClean="0">
                  <a:solidFill>
                    <a:schemeClr val="tx1"/>
                  </a:solidFill>
                </a:rPr>
                <a:t>뇌졸증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19" name="육각형 18"/>
            <p:cNvSpPr/>
            <p:nvPr/>
          </p:nvSpPr>
          <p:spPr>
            <a:xfrm>
              <a:off x="1403648" y="3557623"/>
              <a:ext cx="1246093" cy="951497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변비</a:t>
              </a:r>
              <a:endParaRPr lang="en-US" altLang="ko-KR" b="1" i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아토피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20" name="육각형 19"/>
            <p:cNvSpPr/>
            <p:nvPr/>
          </p:nvSpPr>
          <p:spPr>
            <a:xfrm>
              <a:off x="246658" y="3557623"/>
              <a:ext cx="1264110" cy="951497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>
                  <a:solidFill>
                    <a:schemeClr val="tx1"/>
                  </a:solidFill>
                </a:rPr>
                <a:t>만성</a:t>
              </a:r>
              <a:endParaRPr lang="en-US" altLang="ko-KR" b="1" i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i="1" dirty="0">
                  <a:solidFill>
                    <a:schemeClr val="tx1"/>
                  </a:solidFill>
                </a:rPr>
                <a:t>피로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21" name="육각형 20"/>
            <p:cNvSpPr/>
            <p:nvPr/>
          </p:nvSpPr>
          <p:spPr>
            <a:xfrm>
              <a:off x="1361285" y="4349711"/>
              <a:ext cx="1275045" cy="951497"/>
            </a:xfrm>
            <a:prstGeom prst="hexag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기미</a:t>
              </a:r>
              <a:endParaRPr lang="en-US" altLang="ko-KR" b="1" i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i="1" dirty="0">
                  <a:solidFill>
                    <a:schemeClr val="tx1"/>
                  </a:solidFill>
                </a:rPr>
                <a:t>주근깨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22" name="육각형 21"/>
            <p:cNvSpPr/>
            <p:nvPr/>
          </p:nvSpPr>
          <p:spPr>
            <a:xfrm>
              <a:off x="251520" y="4349711"/>
              <a:ext cx="1276350" cy="951497"/>
            </a:xfrm>
            <a:prstGeom prst="hexagon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대상</a:t>
              </a:r>
              <a:endParaRPr lang="en-US" altLang="ko-KR" b="1" i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b="1" i="1" dirty="0">
                  <a:solidFill>
                    <a:schemeClr val="tx1"/>
                  </a:solidFill>
                </a:rPr>
                <a:t>포진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  <p:sp>
          <p:nvSpPr>
            <p:cNvPr id="27" name="육각형 26"/>
            <p:cNvSpPr/>
            <p:nvPr/>
          </p:nvSpPr>
          <p:spPr>
            <a:xfrm>
              <a:off x="251519" y="5206433"/>
              <a:ext cx="1224137" cy="881668"/>
            </a:xfrm>
            <a:prstGeom prst="hexago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tx1"/>
                  </a:solidFill>
                </a:rPr>
                <a:t>전립선</a:t>
              </a:r>
              <a:endParaRPr lang="en-US" altLang="ko-KR" b="1" i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0" name="육각형 9"/>
            <p:cNvSpPr/>
            <p:nvPr/>
          </p:nvSpPr>
          <p:spPr>
            <a:xfrm>
              <a:off x="989803" y="2145597"/>
              <a:ext cx="971705" cy="823222"/>
            </a:xfrm>
            <a:prstGeom prst="hexag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>
                  <a:solidFill>
                    <a:schemeClr val="tx1"/>
                  </a:solidFill>
                </a:rPr>
                <a:t>암</a:t>
              </a:r>
              <a:endParaRPr lang="en-US" altLang="ko-KR" b="1" i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8" name="Picture 2" descr="F:\KakaoTalk_20200318_114929863_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99" y="24143"/>
            <a:ext cx="1838105" cy="5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그룹 39"/>
          <p:cNvGrpSpPr/>
          <p:nvPr/>
        </p:nvGrpSpPr>
        <p:grpSpPr>
          <a:xfrm>
            <a:off x="1115616" y="1357298"/>
            <a:ext cx="6972184" cy="1332494"/>
            <a:chOff x="1899965" y="1229960"/>
            <a:chExt cx="7861734" cy="1506224"/>
          </a:xfrm>
        </p:grpSpPr>
        <p:sp>
          <p:nvSpPr>
            <p:cNvPr id="32" name="육각형 31"/>
            <p:cNvSpPr/>
            <p:nvPr/>
          </p:nvSpPr>
          <p:spPr>
            <a:xfrm>
              <a:off x="5959724" y="1229961"/>
              <a:ext cx="3801975" cy="1506223"/>
            </a:xfrm>
            <a:prstGeom prst="hexagon">
              <a:avLst>
                <a:gd name="adj" fmla="val 0"/>
                <a:gd name="vf" fmla="val 115470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2000" b="1" dirty="0">
                  <a:solidFill>
                    <a:schemeClr val="bg1"/>
                  </a:solidFill>
                </a:rPr>
                <a:t>성인병 </a:t>
              </a:r>
              <a:r>
                <a:rPr lang="en-US" altLang="ko-KR" sz="2000" b="1" dirty="0">
                  <a:solidFill>
                    <a:schemeClr val="bg1"/>
                  </a:solidFill>
                </a:rPr>
                <a:t>98</a:t>
              </a:r>
              <a:r>
                <a:rPr lang="en-US" altLang="ko-KR" sz="2000" b="1" dirty="0" smtClean="0">
                  <a:solidFill>
                    <a:schemeClr val="bg1"/>
                  </a:solidFill>
                </a:rPr>
                <a:t>%</a:t>
              </a:r>
            </a:p>
            <a:p>
              <a:pPr algn="ctr"/>
              <a:r>
                <a:rPr lang="ko-KR" altLang="en-US" b="1" dirty="0" smtClean="0">
                  <a:solidFill>
                    <a:srgbClr val="FFC000"/>
                  </a:solidFill>
                </a:rPr>
                <a:t>생활습관</a:t>
              </a:r>
              <a:r>
                <a:rPr lang="en-US" altLang="ko-KR" b="1" dirty="0" smtClean="0">
                  <a:solidFill>
                    <a:srgbClr val="FFC000"/>
                  </a:solidFill>
                </a:rPr>
                <a:t>. </a:t>
              </a:r>
              <a:r>
                <a:rPr lang="ko-KR" altLang="en-US" b="1" dirty="0" smtClean="0">
                  <a:solidFill>
                    <a:srgbClr val="FFC000"/>
                  </a:solidFill>
                </a:rPr>
                <a:t>환경</a:t>
              </a:r>
              <a:r>
                <a:rPr lang="en-US" altLang="ko-KR" b="1" dirty="0" smtClean="0">
                  <a:solidFill>
                    <a:srgbClr val="FFC000"/>
                  </a:solidFill>
                </a:rPr>
                <a:t>.</a:t>
              </a:r>
              <a:r>
                <a:rPr lang="ko-KR" altLang="en-US" b="1" dirty="0" smtClean="0">
                  <a:solidFill>
                    <a:srgbClr val="FFC000"/>
                  </a:solidFill>
                </a:rPr>
                <a:t>식습관 등</a:t>
              </a:r>
              <a:endParaRPr lang="en-US" altLang="ko-KR" b="1" dirty="0">
                <a:solidFill>
                  <a:srgbClr val="FFC000"/>
                </a:solidFill>
              </a:endParaRPr>
            </a:p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</a:rPr>
                <a:t>활성산소</a:t>
              </a:r>
              <a:r>
                <a:rPr lang="en-US" altLang="ko-KR" b="1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b="1" dirty="0" smtClean="0">
                  <a:solidFill>
                    <a:schemeClr val="bg1"/>
                  </a:solidFill>
                </a:rPr>
                <a:t>독</a:t>
              </a:r>
              <a:r>
                <a:rPr lang="en-US" altLang="ko-KR" b="1" dirty="0">
                  <a:solidFill>
                    <a:schemeClr val="bg1"/>
                  </a:solidFill>
                </a:rPr>
                <a:t>/</a:t>
              </a:r>
              <a:r>
                <a:rPr lang="en-US" altLang="ko-KR" b="1" dirty="0" smtClean="0">
                  <a:solidFill>
                    <a:srgbClr val="FFC000"/>
                  </a:solidFill>
                </a:rPr>
                <a:t>OH)</a:t>
              </a:r>
              <a:r>
                <a:rPr lang="ko-KR" altLang="en-US" b="1" dirty="0" smtClean="0">
                  <a:solidFill>
                    <a:schemeClr val="bg1"/>
                  </a:solidFill>
                </a:rPr>
                <a:t>발생</a:t>
              </a:r>
              <a:endParaRPr lang="en-US" altLang="ko-KR" b="1" dirty="0">
                <a:solidFill>
                  <a:schemeClr val="bg1"/>
                </a:solidFill>
              </a:endParaRP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965" y="1229960"/>
              <a:ext cx="4011138" cy="15062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36" name="TextBox 35"/>
          <p:cNvSpPr txBox="1"/>
          <p:nvPr/>
        </p:nvSpPr>
        <p:spPr>
          <a:xfrm>
            <a:off x="3214678" y="5000636"/>
            <a:ext cx="2693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i="1" dirty="0" smtClean="0">
                <a:solidFill>
                  <a:srgbClr val="C00000"/>
                </a:solidFill>
              </a:rPr>
              <a:t>원자수소수와 함께</a:t>
            </a:r>
            <a:endParaRPr lang="en-US" altLang="ko-KR" sz="2000" b="1" i="1" dirty="0" smtClean="0">
              <a:solidFill>
                <a:srgbClr val="C00000"/>
              </a:solidFill>
            </a:endParaRPr>
          </a:p>
          <a:p>
            <a:pPr algn="ctr"/>
            <a:r>
              <a:rPr lang="ko-KR" altLang="en-US" sz="2000" b="1" i="1" dirty="0" smtClean="0"/>
              <a:t>모든 생체기능을 </a:t>
            </a:r>
            <a:endParaRPr lang="en-US" altLang="ko-KR" sz="2000" b="1" i="1" dirty="0" smtClean="0"/>
          </a:p>
          <a:p>
            <a:pPr algn="ctr"/>
            <a:r>
              <a:rPr lang="ko-KR" altLang="en-US" sz="2000" b="1" i="1" dirty="0" smtClean="0"/>
              <a:t>정상화 시켜주는</a:t>
            </a:r>
            <a:r>
              <a:rPr lang="ko-KR" altLang="en-US" sz="2000" b="1" i="1" dirty="0" smtClean="0">
                <a:solidFill>
                  <a:srgbClr val="C00000"/>
                </a:solidFill>
              </a:rPr>
              <a:t> </a:t>
            </a:r>
            <a:endParaRPr lang="en-US" altLang="ko-KR" sz="2000" b="1" i="1" dirty="0" smtClean="0">
              <a:solidFill>
                <a:srgbClr val="C00000"/>
              </a:solidFill>
            </a:endParaRPr>
          </a:p>
          <a:p>
            <a:pPr algn="ctr"/>
            <a:r>
              <a:rPr lang="ko-KR" altLang="en-US" sz="2000" b="1" i="1" dirty="0" smtClean="0">
                <a:solidFill>
                  <a:srgbClr val="C00000"/>
                </a:solidFill>
              </a:rPr>
              <a:t>미세</a:t>
            </a:r>
            <a:r>
              <a:rPr lang="en-US" altLang="ko-KR" sz="2000" b="1" i="1" dirty="0" smtClean="0">
                <a:solidFill>
                  <a:srgbClr val="C00000"/>
                </a:solidFill>
              </a:rPr>
              <a:t>(</a:t>
            </a:r>
            <a:r>
              <a:rPr lang="ko-KR" altLang="en-US" sz="2000" b="1" i="1" dirty="0" smtClean="0">
                <a:solidFill>
                  <a:srgbClr val="C00000"/>
                </a:solidFill>
              </a:rPr>
              <a:t>생체</a:t>
            </a:r>
            <a:r>
              <a:rPr lang="en-US" altLang="ko-KR" sz="2000" b="1" i="1" dirty="0" smtClean="0">
                <a:solidFill>
                  <a:srgbClr val="C00000"/>
                </a:solidFill>
              </a:rPr>
              <a:t>)</a:t>
            </a:r>
            <a:r>
              <a:rPr lang="ko-KR" altLang="en-US" sz="2000" b="1" i="1" dirty="0" smtClean="0">
                <a:solidFill>
                  <a:srgbClr val="C00000"/>
                </a:solidFill>
              </a:rPr>
              <a:t>전류</a:t>
            </a:r>
            <a:endParaRPr lang="en-US" altLang="ko-KR" sz="2000" b="1" i="1" dirty="0" smtClean="0">
              <a:solidFill>
                <a:srgbClr val="C00000"/>
              </a:solidFill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214282" y="406550"/>
            <a:ext cx="8715436" cy="897556"/>
          </a:xfrm>
          <a:prstGeom prst="roundRect">
            <a:avLst>
              <a:gd name="adj" fmla="val 491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i="1" dirty="0" err="1" smtClean="0">
                <a:solidFill>
                  <a:srgbClr val="FFC000"/>
                </a:solidFill>
              </a:rPr>
              <a:t>원자수소수</a:t>
            </a:r>
            <a:r>
              <a:rPr lang="en-US" altLang="ko-KR" sz="2400" b="1" i="1" dirty="0" smtClean="0">
                <a:solidFill>
                  <a:srgbClr val="FFC000"/>
                </a:solidFill>
              </a:rPr>
              <a:t> </a:t>
            </a:r>
            <a:r>
              <a:rPr lang="ko-KR" altLang="en-US" sz="2400" b="1" i="1" dirty="0" smtClean="0">
                <a:solidFill>
                  <a:srgbClr val="FFC000"/>
                </a:solidFill>
              </a:rPr>
              <a:t>와 미새전류가 왜 필요한가</a:t>
            </a:r>
            <a:r>
              <a:rPr lang="en-US" altLang="ko-KR" sz="2400" b="1" i="1" dirty="0" smtClean="0">
                <a:solidFill>
                  <a:srgbClr val="FFC000"/>
                </a:solidFill>
              </a:rPr>
              <a:t>?</a:t>
            </a:r>
            <a:endParaRPr lang="en-US" altLang="ko-KR" sz="2400" b="1" i="1" dirty="0">
              <a:solidFill>
                <a:srgbClr val="FFC000"/>
              </a:solidFill>
            </a:endParaRPr>
          </a:p>
          <a:p>
            <a:pPr algn="ctr"/>
            <a:r>
              <a:rPr lang="ko-KR" altLang="en-US" sz="2400" b="1" i="1" dirty="0" smtClean="0">
                <a:solidFill>
                  <a:schemeClr val="bg1"/>
                </a:solidFill>
              </a:rPr>
              <a:t>발생된 활성산소</a:t>
            </a:r>
            <a:r>
              <a:rPr lang="en-US" altLang="ko-KR" sz="2400" b="1" i="1" dirty="0" smtClean="0">
                <a:solidFill>
                  <a:schemeClr val="bg1"/>
                </a:solidFill>
              </a:rPr>
              <a:t>(</a:t>
            </a:r>
            <a:r>
              <a:rPr lang="ko-KR" altLang="en-US" sz="2400" b="1" i="1" dirty="0" smtClean="0">
                <a:solidFill>
                  <a:schemeClr val="bg1"/>
                </a:solidFill>
              </a:rPr>
              <a:t>독</a:t>
            </a:r>
            <a:r>
              <a:rPr lang="en-US" altLang="ko-KR" sz="2400" b="1" i="1" dirty="0" smtClean="0">
                <a:solidFill>
                  <a:schemeClr val="bg1"/>
                </a:solidFill>
              </a:rPr>
              <a:t>)</a:t>
            </a:r>
            <a:r>
              <a:rPr lang="ko-KR" altLang="en-US" sz="2400" b="1" i="1" dirty="0" smtClean="0">
                <a:solidFill>
                  <a:schemeClr val="bg1"/>
                </a:solidFill>
              </a:rPr>
              <a:t> 제거 및 모든 세포 정상화</a:t>
            </a:r>
            <a:endParaRPr lang="ko-KR" alt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5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75935"/>
            <a:ext cx="3397168" cy="23291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오각형 2"/>
          <p:cNvSpPr/>
          <p:nvPr/>
        </p:nvSpPr>
        <p:spPr>
          <a:xfrm flipH="1">
            <a:off x="3934527" y="5830130"/>
            <a:ext cx="4957951" cy="820776"/>
          </a:xfrm>
          <a:prstGeom prst="homePlate">
            <a:avLst>
              <a:gd name="adj" fmla="val 0"/>
            </a:avLst>
          </a:prstGeom>
          <a:solidFill>
            <a:schemeClr val="bg1">
              <a:lumMod val="8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>
                <a:solidFill>
                  <a:schemeClr val="tx1"/>
                </a:solidFill>
              </a:rPr>
              <a:t>힐빙</a:t>
            </a:r>
            <a:r>
              <a:rPr lang="ko-KR" altLang="en-US" sz="1400" b="1" dirty="0">
                <a:solidFill>
                  <a:schemeClr val="tx1"/>
                </a:solidFill>
              </a:rPr>
              <a:t> 슈퍼</a:t>
            </a:r>
            <a:r>
              <a:rPr lang="en-US" altLang="ko-KR" sz="1400" b="1" dirty="0">
                <a:solidFill>
                  <a:schemeClr val="tx1"/>
                </a:solidFill>
              </a:rPr>
              <a:t>100</a:t>
            </a:r>
            <a:r>
              <a:rPr lang="ko-KR" altLang="en-US" sz="1400" b="1" dirty="0">
                <a:solidFill>
                  <a:schemeClr val="tx1"/>
                </a:solidFill>
              </a:rPr>
              <a:t>세 건강</a:t>
            </a:r>
            <a:r>
              <a:rPr lang="en-US" altLang="ko-KR" sz="1400" b="1" dirty="0">
                <a:solidFill>
                  <a:schemeClr val="tx1"/>
                </a:solidFill>
              </a:rPr>
              <a:t>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식품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 (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항산화 </a:t>
            </a:r>
            <a:r>
              <a:rPr lang="ko-KR" altLang="en-US" sz="1400" b="1" dirty="0">
                <a:solidFill>
                  <a:schemeClr val="tx1"/>
                </a:solidFill>
              </a:rPr>
              <a:t>성분이 풍부한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식품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ko-KR" altLang="en-US" sz="1400" b="1" dirty="0" smtClean="0">
                <a:solidFill>
                  <a:srgbClr val="C00000"/>
                </a:solidFill>
              </a:rPr>
              <a:t>활성산소 제거 식품 </a:t>
            </a:r>
            <a:endParaRPr lang="en-US" altLang="ko-KR" sz="1400" b="1" dirty="0" smtClean="0">
              <a:solidFill>
                <a:srgbClr val="C00000"/>
              </a:solidFill>
            </a:endParaRPr>
          </a:p>
          <a:p>
            <a:pPr algn="ctr"/>
            <a:r>
              <a:rPr lang="en-US" altLang="ko-KR" sz="1400" b="1" dirty="0" smtClean="0">
                <a:solidFill>
                  <a:schemeClr val="tx1"/>
                </a:solidFill>
              </a:rPr>
              <a:t>(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흡수 시간 장시일 소요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정상인 흡수율 저조 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15%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내외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)</a:t>
            </a:r>
            <a:endParaRPr lang="en-US" altLang="ko-KR" sz="1400" b="1" dirty="0">
              <a:solidFill>
                <a:schemeClr val="tx1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995936" y="4512702"/>
            <a:ext cx="4739163" cy="1148546"/>
            <a:chOff x="395536" y="5026763"/>
            <a:chExt cx="6336704" cy="1700694"/>
          </a:xfrm>
        </p:grpSpPr>
        <p:pic>
          <p:nvPicPr>
            <p:cNvPr id="1027" name="Picture 3" descr="C:\Users\Administrator\Pictures\당근_c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62795" y="5062385"/>
              <a:ext cx="949165" cy="1016909"/>
            </a:xfrm>
            <a:prstGeom prst="rect">
              <a:avLst/>
            </a:prstGeom>
            <a:noFill/>
          </p:spPr>
        </p:pic>
        <p:pic>
          <p:nvPicPr>
            <p:cNvPr id="1028" name="Picture 4" descr="C:\Users\Administrator\Pictures\바나나-1_cr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5994" y="5100948"/>
              <a:ext cx="1143678" cy="1042832"/>
            </a:xfrm>
            <a:prstGeom prst="rect">
              <a:avLst/>
            </a:prstGeom>
            <a:noFill/>
          </p:spPr>
        </p:pic>
        <p:sp>
          <p:nvSpPr>
            <p:cNvPr id="42" name="직사각형 41"/>
            <p:cNvSpPr/>
            <p:nvPr/>
          </p:nvSpPr>
          <p:spPr>
            <a:xfrm>
              <a:off x="395536" y="6167045"/>
              <a:ext cx="12241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dirty="0"/>
                <a:t>바나나 </a:t>
              </a:r>
              <a:endParaRPr lang="en-US" altLang="ko-KR" sz="1400" dirty="0"/>
            </a:p>
            <a:p>
              <a:pPr algn="ctr"/>
              <a:r>
                <a:rPr lang="en-US" altLang="ko-KR" sz="1400" b="1" dirty="0"/>
                <a:t>1512</a:t>
              </a:r>
              <a:r>
                <a:rPr lang="ko-KR" altLang="en-US" sz="1400" b="1" dirty="0"/>
                <a:t>개</a:t>
              </a: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1819666" y="6142681"/>
              <a:ext cx="110058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400" dirty="0"/>
                <a:t>사과</a:t>
              </a:r>
              <a:endParaRPr lang="en-US" altLang="ko-KR" sz="1400" dirty="0"/>
            </a:p>
            <a:p>
              <a:pPr algn="ctr"/>
              <a:r>
                <a:rPr lang="en-US" altLang="ko-KR" sz="1400" b="1" dirty="0"/>
                <a:t>1032</a:t>
              </a:r>
              <a:r>
                <a:rPr lang="ko-KR" altLang="en-US" sz="1400" b="1" dirty="0"/>
                <a:t>개</a:t>
              </a: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3421612" y="6131648"/>
              <a:ext cx="76625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/>
                <a:t>당근</a:t>
              </a: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3386348" y="6419680"/>
              <a:ext cx="8069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/>
                <a:t>76</a:t>
              </a:r>
              <a:r>
                <a:rPr lang="ko-KR" altLang="en-US" sz="1400" b="1" dirty="0"/>
                <a:t>개</a:t>
              </a: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4487882" y="6142681"/>
              <a:ext cx="10192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400" dirty="0"/>
                <a:t>시금치</a:t>
              </a:r>
              <a:endParaRPr lang="en-US" altLang="ko-KR" sz="1400" dirty="0"/>
            </a:p>
            <a:p>
              <a:pPr algn="ctr"/>
              <a:r>
                <a:rPr lang="en-US" altLang="ko-KR" sz="1400" b="1" dirty="0"/>
                <a:t>90</a:t>
              </a:r>
              <a:r>
                <a:rPr lang="ko-KR" altLang="en-US" sz="1400" b="1" dirty="0"/>
                <a:t>개</a:t>
              </a:r>
              <a:endParaRPr lang="en-US" altLang="ko-KR" sz="1400" b="1" dirty="0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5803187" y="6142681"/>
              <a:ext cx="8724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400" dirty="0"/>
                <a:t>호박</a:t>
              </a:r>
              <a:endParaRPr lang="en-US" altLang="ko-KR" sz="1400" dirty="0"/>
            </a:p>
            <a:p>
              <a:pPr algn="ctr"/>
              <a:r>
                <a:rPr lang="en-US" altLang="ko-KR" sz="1400" b="1" dirty="0"/>
                <a:t>7.4</a:t>
              </a:r>
              <a:r>
                <a:rPr lang="ko-KR" altLang="en-US" sz="1400" b="1" dirty="0"/>
                <a:t>개</a:t>
              </a:r>
              <a:endParaRPr lang="en-US" altLang="ko-KR" sz="1400" b="1" dirty="0"/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1546028" y="5321534"/>
              <a:ext cx="3500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rgbClr val="00B0F0"/>
                  </a:solidFill>
                </a:rPr>
                <a:t>〓</a:t>
              </a: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2829475" y="5391243"/>
              <a:ext cx="3500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rgbClr val="00B0F0"/>
                  </a:solidFill>
                </a:rPr>
                <a:t>〓</a:t>
              </a: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4149908" y="5391243"/>
              <a:ext cx="3500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rgbClr val="00B0F0"/>
                  </a:solidFill>
                </a:rPr>
                <a:t>〓</a:t>
              </a: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5513511" y="5370784"/>
              <a:ext cx="3500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rgbClr val="00B0F0"/>
                  </a:solidFill>
                </a:rPr>
                <a:t>〓</a:t>
              </a:r>
            </a:p>
          </p:txBody>
        </p:sp>
        <p:pic>
          <p:nvPicPr>
            <p:cNvPr id="1032" name="Picture 8" descr="C:\Users\Administrator\Desktop\사과이미지-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1632" y="5026763"/>
              <a:ext cx="1140665" cy="1117017"/>
            </a:xfrm>
            <a:prstGeom prst="rect">
              <a:avLst/>
            </a:prstGeom>
            <a:noFill/>
          </p:spPr>
        </p:pic>
        <p:pic>
          <p:nvPicPr>
            <p:cNvPr id="1033" name="Picture 9" descr="C:\Users\Administrator\Desktop\시금치 이미지-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50285" y="5109549"/>
              <a:ext cx="1029827" cy="999056"/>
            </a:xfrm>
            <a:prstGeom prst="rect">
              <a:avLst/>
            </a:prstGeom>
            <a:noFill/>
          </p:spPr>
        </p:pic>
        <p:pic>
          <p:nvPicPr>
            <p:cNvPr id="1034" name="Picture 10" descr="C:\Users\Administrator\Desktop\호박이미지-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72697" y="5142337"/>
              <a:ext cx="959543" cy="1022967"/>
            </a:xfrm>
            <a:prstGeom prst="rect">
              <a:avLst/>
            </a:prstGeom>
            <a:noFill/>
          </p:spPr>
        </p:pic>
      </p:grpSp>
      <p:sp>
        <p:nvSpPr>
          <p:cNvPr id="8" name="모서리가 둥근 직사각형 4"/>
          <p:cNvSpPr/>
          <p:nvPr/>
        </p:nvSpPr>
        <p:spPr>
          <a:xfrm>
            <a:off x="285720" y="234512"/>
            <a:ext cx="8643997" cy="826018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718" tIns="47859" rIns="95718" bIns="47859" anchor="ctr"/>
          <a:lstStyle/>
          <a:p>
            <a:pPr>
              <a:defRPr/>
            </a:pPr>
            <a:r>
              <a:rPr lang="ko-KR" altLang="en-US" sz="2400" b="1" i="1" dirty="0" err="1" smtClean="0">
                <a:solidFill>
                  <a:srgbClr val="FFC000"/>
                </a:solidFill>
                <a:latin typeface="+mj-ea"/>
                <a:ea typeface="+mj-ea"/>
              </a:rPr>
              <a:t>원자수소수와</a:t>
            </a:r>
            <a:r>
              <a:rPr lang="ko-KR" altLang="en-US" sz="2400" b="1" i="1" dirty="0" smtClean="0">
                <a:solidFill>
                  <a:srgbClr val="FFC000"/>
                </a:solidFill>
                <a:latin typeface="+mj-ea"/>
                <a:ea typeface="+mj-ea"/>
              </a:rPr>
              <a:t> 미세전류가 </a:t>
            </a:r>
            <a:r>
              <a:rPr lang="ko-KR" altLang="en-US" sz="2400" b="1" i="1" dirty="0" smtClean="0">
                <a:solidFill>
                  <a:schemeClr val="bg1"/>
                </a:solidFill>
                <a:latin typeface="+mj-ea"/>
                <a:ea typeface="+mj-ea"/>
              </a:rPr>
              <a:t>왜 필요한가</a:t>
            </a:r>
            <a:r>
              <a:rPr lang="en-US" altLang="ko-KR" sz="2400" b="1" i="1" dirty="0" smtClean="0">
                <a:solidFill>
                  <a:schemeClr val="bg1"/>
                </a:solidFill>
                <a:latin typeface="+mj-ea"/>
                <a:ea typeface="+mj-ea"/>
              </a:rPr>
              <a:t>?</a:t>
            </a:r>
            <a:r>
              <a:rPr lang="ko-KR" altLang="en-US" sz="2400" b="1" i="1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en-US" altLang="ko-KR" sz="2400" b="1" i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lang="ko-KR" altLang="en-US" sz="2400" b="1" i="1" dirty="0" smtClean="0">
                <a:solidFill>
                  <a:schemeClr val="bg1"/>
                </a:solidFill>
                <a:latin typeface="+mj-ea"/>
                <a:ea typeface="+mj-ea"/>
              </a:rPr>
              <a:t>강력한 항산화제</a:t>
            </a:r>
            <a:r>
              <a:rPr lang="en-US" altLang="ko-KR" sz="2400" b="1" i="1" dirty="0" smtClean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2400" b="1" i="1" dirty="0" smtClean="0">
                <a:solidFill>
                  <a:schemeClr val="bg1"/>
                </a:solidFill>
                <a:latin typeface="+mj-ea"/>
                <a:ea typeface="+mj-ea"/>
              </a:rPr>
              <a:t>최고의 면역력 </a:t>
            </a:r>
            <a:r>
              <a:rPr lang="ko-KR" altLang="en-US" sz="2400" b="1" i="1" dirty="0" err="1" smtClean="0">
                <a:solidFill>
                  <a:schemeClr val="bg1"/>
                </a:solidFill>
                <a:latin typeface="+mj-ea"/>
                <a:ea typeface="+mj-ea"/>
              </a:rPr>
              <a:t>강화제</a:t>
            </a:r>
            <a:r>
              <a:rPr lang="ko-KR" altLang="en-US" sz="2400" b="1" i="1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en-US" altLang="ko-KR" sz="800" b="1" i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6" name="아래쪽 화살표 55"/>
          <p:cNvSpPr/>
          <p:nvPr/>
        </p:nvSpPr>
        <p:spPr>
          <a:xfrm>
            <a:off x="369044" y="4064186"/>
            <a:ext cx="3312454" cy="2615884"/>
          </a:xfrm>
          <a:prstGeom prst="downArrow">
            <a:avLst>
              <a:gd name="adj1" fmla="val 10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  <a:latin typeface="+mn-ea"/>
              </a:rPr>
              <a:t>원자 </a:t>
            </a:r>
            <a:r>
              <a:rPr lang="ko-KR" altLang="en-US" sz="1400" b="1" dirty="0" err="1">
                <a:solidFill>
                  <a:schemeClr val="tx1"/>
                </a:solidFill>
                <a:latin typeface="+mn-ea"/>
              </a:rPr>
              <a:t>수소수</a:t>
            </a:r>
            <a:r>
              <a:rPr lang="en-US" altLang="ko-KR" sz="14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400" b="1" dirty="0" smtClean="0">
                <a:solidFill>
                  <a:schemeClr val="tx1"/>
                </a:solidFill>
                <a:latin typeface="+mn-ea"/>
              </a:rPr>
              <a:t>1</a:t>
            </a:r>
            <a:r>
              <a:rPr lang="ko-KR" altLang="en-US" sz="1400" b="1" dirty="0">
                <a:solidFill>
                  <a:schemeClr val="tx1"/>
                </a:solidFill>
                <a:latin typeface="+mn-ea"/>
              </a:rPr>
              <a:t>일 </a:t>
            </a:r>
            <a:r>
              <a:rPr lang="en-US" altLang="ko-KR" sz="1400" b="1" dirty="0">
                <a:solidFill>
                  <a:schemeClr val="tx1"/>
                </a:solidFill>
                <a:latin typeface="+mn-ea"/>
              </a:rPr>
              <a:t>8</a:t>
            </a:r>
            <a:r>
              <a:rPr lang="ko-KR" altLang="en-US" sz="1400" b="1" dirty="0">
                <a:solidFill>
                  <a:schemeClr val="tx1"/>
                </a:solidFill>
                <a:latin typeface="+mn-ea"/>
              </a:rPr>
              <a:t>컵 </a:t>
            </a:r>
            <a:r>
              <a:rPr lang="en-US" altLang="ko-KR" sz="1400" b="1" dirty="0">
                <a:solidFill>
                  <a:schemeClr val="tx1"/>
                </a:solidFill>
                <a:latin typeface="+mn-ea"/>
              </a:rPr>
              <a:t>(2L)</a:t>
            </a: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latin typeface="+mn-ea"/>
              </a:rPr>
              <a:t>항산화 </a:t>
            </a:r>
            <a:r>
              <a:rPr lang="ko-KR" altLang="en-US" sz="1400" b="1" dirty="0" smtClean="0">
                <a:solidFill>
                  <a:schemeClr val="tx1"/>
                </a:solidFill>
                <a:latin typeface="+mn-ea"/>
              </a:rPr>
              <a:t>동일 효과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sz="2000" b="1" dirty="0" smtClean="0">
                <a:solidFill>
                  <a:schemeClr val="tx1"/>
                </a:solidFill>
              </a:rPr>
              <a:t>[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원자수소수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의 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속효성</a:t>
            </a:r>
            <a:r>
              <a:rPr lang="en-US" altLang="ko-KR" sz="2000" b="1" dirty="0">
                <a:solidFill>
                  <a:schemeClr val="tx1"/>
                </a:solidFill>
              </a:rPr>
              <a:t>]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>
                <a:solidFill>
                  <a:srgbClr val="C00000"/>
                </a:solidFill>
              </a:rPr>
              <a:t> </a:t>
            </a:r>
            <a:r>
              <a:rPr lang="en-US" altLang="ko-KR" sz="1400" b="1" dirty="0" smtClean="0">
                <a:solidFill>
                  <a:srgbClr val="C00000"/>
                </a:solidFill>
              </a:rPr>
              <a:t>        30</a:t>
            </a:r>
            <a:r>
              <a:rPr lang="ko-KR" altLang="en-US" sz="1400" b="1" dirty="0" err="1" smtClean="0">
                <a:solidFill>
                  <a:srgbClr val="C00000"/>
                </a:solidFill>
              </a:rPr>
              <a:t>초내</a:t>
            </a:r>
            <a:r>
              <a:rPr lang="ko-KR" altLang="en-US" sz="1400" b="1" dirty="0" smtClean="0">
                <a:solidFill>
                  <a:srgbClr val="C00000"/>
                </a:solidFill>
              </a:rPr>
              <a:t>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혈관</a:t>
            </a:r>
            <a:endParaRPr lang="en-US" altLang="ko-KR" sz="1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C00000"/>
                </a:solidFill>
              </a:rPr>
              <a:t>          1 </a:t>
            </a:r>
            <a:r>
              <a:rPr lang="ko-KR" altLang="en-US" sz="1400" b="1" dirty="0">
                <a:solidFill>
                  <a:srgbClr val="C00000"/>
                </a:solidFill>
              </a:rPr>
              <a:t>분내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뇌</a:t>
            </a:r>
            <a:r>
              <a:rPr lang="en-US" altLang="ko-KR" sz="1400" b="1" dirty="0">
                <a:solidFill>
                  <a:schemeClr val="tx1"/>
                </a:solidFill>
              </a:rPr>
              <a:t>.</a:t>
            </a:r>
            <a:r>
              <a:rPr lang="ko-KR" altLang="en-US" sz="1400" b="1" dirty="0">
                <a:solidFill>
                  <a:schemeClr val="tx1"/>
                </a:solidFill>
              </a:rPr>
              <a:t>생식기</a:t>
            </a:r>
            <a:endParaRPr lang="en-US" altLang="ko-KR" sz="1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C00000"/>
                </a:solidFill>
              </a:rPr>
              <a:t>         10</a:t>
            </a:r>
            <a:r>
              <a:rPr lang="ko-KR" altLang="en-US" sz="1400" b="1" dirty="0" smtClean="0">
                <a:solidFill>
                  <a:srgbClr val="C00000"/>
                </a:solidFill>
              </a:rPr>
              <a:t>분내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피부</a:t>
            </a:r>
            <a:endParaRPr lang="en-US" altLang="ko-KR" sz="1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C00000"/>
                </a:solidFill>
              </a:rPr>
              <a:t>         20</a:t>
            </a:r>
            <a:r>
              <a:rPr lang="ko-KR" altLang="en-US" sz="1400" b="1" dirty="0" smtClean="0">
                <a:solidFill>
                  <a:srgbClr val="C00000"/>
                </a:solidFill>
              </a:rPr>
              <a:t>분내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전신 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(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간</a:t>
            </a:r>
            <a:r>
              <a:rPr lang="en-US" altLang="ko-KR" sz="1400" b="1" dirty="0">
                <a:solidFill>
                  <a:schemeClr val="tx1"/>
                </a:solidFill>
              </a:rPr>
              <a:t>.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심장</a:t>
            </a:r>
            <a:r>
              <a:rPr lang="en-US" altLang="ko-KR" sz="1400" b="1" dirty="0">
                <a:solidFill>
                  <a:schemeClr val="tx1"/>
                </a:solidFill>
              </a:rPr>
              <a:t>.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신장 등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)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934528" y="1675935"/>
            <a:ext cx="4957951" cy="2253842"/>
            <a:chOff x="205186" y="1052736"/>
            <a:chExt cx="8832905" cy="2736304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5186" y="1070611"/>
              <a:ext cx="1652587" cy="1034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09503" y="1077557"/>
              <a:ext cx="1654175" cy="989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05529" y="1077556"/>
              <a:ext cx="1652587" cy="989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603999" y="1081614"/>
              <a:ext cx="1652587" cy="963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359179" y="1052736"/>
              <a:ext cx="1638300" cy="989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5172" y="2421209"/>
              <a:ext cx="1652587" cy="1079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015897" y="2421209"/>
              <a:ext cx="1654175" cy="1079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832005" y="2421210"/>
              <a:ext cx="1639887" cy="1073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587331" y="2421209"/>
              <a:ext cx="1682750" cy="1073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7399791" y="2421209"/>
              <a:ext cx="1638300" cy="1073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직사각형 17"/>
            <p:cNvSpPr/>
            <p:nvPr/>
          </p:nvSpPr>
          <p:spPr>
            <a:xfrm>
              <a:off x="573152" y="2060848"/>
              <a:ext cx="1284620" cy="358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>
                  <a:solidFill>
                    <a:schemeClr val="tx1"/>
                  </a:solidFill>
                </a:rPr>
                <a:t>토마토</a:t>
              </a: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2374673" y="1988840"/>
              <a:ext cx="1289004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>
                  <a:solidFill>
                    <a:schemeClr val="tx1"/>
                  </a:solidFill>
                </a:rPr>
                <a:t>마</a:t>
              </a:r>
              <a:r>
                <a:rPr lang="ko-KR" altLang="en-US" sz="1200" smtClean="0">
                  <a:solidFill>
                    <a:schemeClr val="tx1"/>
                  </a:solidFill>
                </a:rPr>
                <a:t>늘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4087785" y="2079485"/>
              <a:ext cx="1455615" cy="2513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>
                  <a:solidFill>
                    <a:schemeClr val="tx1"/>
                  </a:solidFill>
                </a:rPr>
                <a:t>시금치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604000" y="1988840"/>
              <a:ext cx="1652587" cy="358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 err="1">
                  <a:solidFill>
                    <a:schemeClr val="tx1"/>
                  </a:solidFill>
                </a:rPr>
                <a:t>브로콜리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7740091" y="1988840"/>
              <a:ext cx="1224486" cy="342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>
                  <a:solidFill>
                    <a:schemeClr val="tx1"/>
                  </a:solidFill>
                </a:rPr>
                <a:t>귀리</a:t>
              </a: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483537" y="3428678"/>
              <a:ext cx="1374234" cy="3603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>
                  <a:solidFill>
                    <a:schemeClr val="tx1"/>
                  </a:solidFill>
                </a:rPr>
                <a:t>견과류</a:t>
              </a: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2374673" y="3428678"/>
              <a:ext cx="1295399" cy="358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>
                  <a:solidFill>
                    <a:schemeClr val="tx1"/>
                  </a:solidFill>
                </a:rPr>
                <a:t>연어</a:t>
              </a: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843401" y="3428678"/>
              <a:ext cx="1603985" cy="3603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>
                  <a:solidFill>
                    <a:schemeClr val="tx1"/>
                  </a:solidFill>
                </a:rPr>
                <a:t>블루베리</a:t>
              </a: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5959599" y="3428678"/>
              <a:ext cx="1296987" cy="358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>
                  <a:solidFill>
                    <a:schemeClr val="tx1"/>
                  </a:solidFill>
                </a:rPr>
                <a:t>녹차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7894186" y="3466958"/>
              <a:ext cx="1070390" cy="3014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와인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모서리가 둥근 직사각형 27"/>
          <p:cNvSpPr/>
          <p:nvPr/>
        </p:nvSpPr>
        <p:spPr>
          <a:xfrm>
            <a:off x="282377" y="1178211"/>
            <a:ext cx="3438319" cy="425716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/>
              <a:t>항산화</a:t>
            </a:r>
            <a:r>
              <a:rPr lang="en-US" altLang="ko-KR" sz="1600" b="1" dirty="0"/>
              <a:t> </a:t>
            </a:r>
            <a:r>
              <a:rPr lang="ko-KR" altLang="en-US" sz="1600" b="1" dirty="0" smtClean="0"/>
              <a:t>효소</a:t>
            </a:r>
            <a:r>
              <a:rPr lang="en-US" altLang="ko-KR" sz="1600" b="1" dirty="0"/>
              <a:t> </a:t>
            </a:r>
            <a:r>
              <a:rPr lang="ko-KR" altLang="en-US" sz="1600" b="1" dirty="0" smtClean="0"/>
              <a:t>자동생성</a:t>
            </a:r>
            <a:r>
              <a:rPr lang="en-US" altLang="ko-KR" sz="1600" b="1" dirty="0" smtClean="0"/>
              <a:t>.</a:t>
            </a:r>
            <a:r>
              <a:rPr lang="ko-KR" altLang="en-US" sz="1600" b="1" dirty="0" smtClean="0"/>
              <a:t>소멸</a:t>
            </a:r>
            <a:endParaRPr lang="ko-KR" altLang="en-US" sz="1600" b="1" dirty="0"/>
          </a:p>
        </p:txBody>
      </p:sp>
      <p:sp>
        <p:nvSpPr>
          <p:cNvPr id="52" name="모서리가 둥근 직사각형 51"/>
          <p:cNvSpPr/>
          <p:nvPr/>
        </p:nvSpPr>
        <p:spPr>
          <a:xfrm>
            <a:off x="3934528" y="1196752"/>
            <a:ext cx="4957951" cy="38528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b="1" dirty="0" smtClean="0"/>
              <a:t>항산화제보강 </a:t>
            </a:r>
            <a:r>
              <a:rPr lang="ko-KR" altLang="en-US" sz="1600" b="1" dirty="0" err="1" smtClean="0"/>
              <a:t>슈퍼식품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(</a:t>
            </a:r>
            <a:r>
              <a:rPr lang="ko-KR" altLang="en-US" sz="1600" b="1" dirty="0" err="1" smtClean="0"/>
              <a:t>타임지선정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10</a:t>
            </a:r>
            <a:r>
              <a:rPr lang="ko-KR" altLang="en-US" sz="1600" b="1" dirty="0" err="1" smtClean="0"/>
              <a:t>대슈퍼푸드</a:t>
            </a:r>
            <a:r>
              <a:rPr lang="en-US" altLang="ko-KR" sz="1600" b="1" dirty="0" smtClean="0"/>
              <a:t>)</a:t>
            </a:r>
          </a:p>
        </p:txBody>
      </p:sp>
      <p:sp>
        <p:nvSpPr>
          <p:cNvPr id="53" name="모서리가 둥근 직사각형 52"/>
          <p:cNvSpPr/>
          <p:nvPr/>
        </p:nvSpPr>
        <p:spPr>
          <a:xfrm>
            <a:off x="3934526" y="4064185"/>
            <a:ext cx="4957951" cy="372927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/>
              <a:t>항산화 효과</a:t>
            </a:r>
            <a:r>
              <a:rPr lang="en-US" altLang="ko-KR" sz="1600" b="1" dirty="0"/>
              <a:t> </a:t>
            </a:r>
            <a:r>
              <a:rPr lang="ko-KR" altLang="en-US" sz="1600" b="1" dirty="0" smtClean="0"/>
              <a:t>비교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855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6" grpId="0" animBg="1"/>
      <p:bldP spid="28" grpId="0" animBg="1"/>
      <p:bldP spid="52" grpId="0" animBg="1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893" y="5602014"/>
            <a:ext cx="4876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rgbClr val="C00000"/>
                </a:solidFill>
              </a:rPr>
              <a:t>       총계  </a:t>
            </a:r>
            <a:r>
              <a:rPr lang="en-US" altLang="ko-KR" b="1" dirty="0" smtClean="0">
                <a:solidFill>
                  <a:srgbClr val="C00000"/>
                </a:solidFill>
              </a:rPr>
              <a:t>1,030</a:t>
            </a:r>
            <a:r>
              <a:rPr lang="ko-KR" altLang="en-US" b="1" dirty="0" err="1" smtClean="0">
                <a:solidFill>
                  <a:srgbClr val="C00000"/>
                </a:solidFill>
              </a:rPr>
              <a:t>여만원</a:t>
            </a:r>
            <a:endParaRPr lang="en-US" altLang="ko-KR" b="1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rgbClr val="C00000"/>
                </a:solidFill>
              </a:rPr>
              <a:t>  특별 공급가 </a:t>
            </a:r>
            <a:r>
              <a:rPr lang="en-US" altLang="ko-KR" b="1" dirty="0" smtClean="0">
                <a:solidFill>
                  <a:srgbClr val="C00000"/>
                </a:solidFill>
              </a:rPr>
              <a:t>338</a:t>
            </a:r>
            <a:r>
              <a:rPr lang="ko-KR" altLang="en-US" b="1" dirty="0" smtClean="0">
                <a:solidFill>
                  <a:srgbClr val="C00000"/>
                </a:solidFill>
              </a:rPr>
              <a:t>만원 </a:t>
            </a:r>
            <a:r>
              <a:rPr lang="en-US" altLang="ko-KR" sz="1600" b="1" dirty="0" smtClean="0"/>
              <a:t>(20</a:t>
            </a:r>
            <a:r>
              <a:rPr lang="ko-KR" altLang="en-US" sz="1600" b="1" dirty="0" smtClean="0"/>
              <a:t>개월 무이자 할부</a:t>
            </a:r>
            <a:r>
              <a:rPr lang="en-US" altLang="ko-KR" sz="1600" b="1" dirty="0" smtClean="0"/>
              <a:t>)</a:t>
            </a:r>
            <a:r>
              <a:rPr lang="ko-KR" altLang="en-US" sz="1600" b="1" dirty="0" smtClean="0"/>
              <a:t> </a:t>
            </a:r>
            <a:endParaRPr lang="en-US" altLang="ko-KR" sz="1600" b="1" dirty="0" smtClean="0"/>
          </a:p>
        </p:txBody>
      </p:sp>
      <p:pic>
        <p:nvPicPr>
          <p:cNvPr id="24" name="Picture 2" descr="F:\KakaoTalk_20200318_114929863_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99" y="24143"/>
            <a:ext cx="1838105" cy="5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036938"/>
              </p:ext>
            </p:extLst>
          </p:nvPr>
        </p:nvGraphicFramePr>
        <p:xfrm>
          <a:off x="107502" y="1268172"/>
          <a:ext cx="8856986" cy="1080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975">
                  <a:extLst>
                    <a:ext uri="{9D8B030D-6E8A-4147-A177-3AD203B41FA5}">
                      <a16:colId xmlns:a16="http://schemas.microsoft.com/office/drawing/2014/main" val="429140760"/>
                    </a:ext>
                  </a:extLst>
                </a:gridCol>
                <a:gridCol w="2975947">
                  <a:extLst>
                    <a:ext uri="{9D8B030D-6E8A-4147-A177-3AD203B41FA5}">
                      <a16:colId xmlns:a16="http://schemas.microsoft.com/office/drawing/2014/main" val="3460372607"/>
                    </a:ext>
                  </a:extLst>
                </a:gridCol>
                <a:gridCol w="1944792">
                  <a:extLst>
                    <a:ext uri="{9D8B030D-6E8A-4147-A177-3AD203B41FA5}">
                      <a16:colId xmlns:a16="http://schemas.microsoft.com/office/drawing/2014/main" val="3403585446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3034701354"/>
                    </a:ext>
                  </a:extLst>
                </a:gridCol>
              </a:tblGrid>
              <a:tr h="43263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제품가격</a:t>
                      </a:r>
                      <a:endParaRPr lang="en-US" altLang="ko-KR" sz="1600" b="1" dirty="0" smtClean="0"/>
                    </a:p>
                    <a:p>
                      <a:pPr algn="ctr" latinLnBrk="1"/>
                      <a:r>
                        <a:rPr lang="ko-KR" altLang="en-US" sz="1600" b="1" dirty="0" smtClean="0"/>
                        <a:t>구분</a:t>
                      </a:r>
                      <a:endParaRPr lang="en-US" altLang="ko-KR" sz="1600" b="1" dirty="0"/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 smtClean="0">
                          <a:solidFill>
                            <a:srgbClr val="FFC000"/>
                          </a:solidFill>
                        </a:rPr>
                        <a:t>조달청 </a:t>
                      </a:r>
                      <a:r>
                        <a:rPr lang="ko-KR" altLang="en-US" sz="1600" b="1" dirty="0" err="1" smtClean="0">
                          <a:solidFill>
                            <a:srgbClr val="FFC000"/>
                          </a:solidFill>
                        </a:rPr>
                        <a:t>등록가</a:t>
                      </a:r>
                      <a:r>
                        <a:rPr lang="ko-KR" altLang="en-US" sz="1600" b="1" dirty="0" smtClean="0"/>
                        <a:t>     </a:t>
                      </a:r>
                      <a:endParaRPr lang="en-US" altLang="ko-KR" sz="1600" b="1" dirty="0" smtClean="0"/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 smtClean="0">
                          <a:solidFill>
                            <a:srgbClr val="FFC000"/>
                          </a:solidFill>
                        </a:rPr>
                        <a:t>정부 납품가</a:t>
                      </a:r>
                      <a:r>
                        <a:rPr lang="en-US" altLang="ko-KR" sz="1600" b="1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ko-KR" sz="1400" b="1" dirty="0" smtClean="0"/>
                        <a:t> 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 smtClean="0">
                          <a:solidFill>
                            <a:srgbClr val="FFC000"/>
                          </a:solidFill>
                        </a:rPr>
                        <a:t>특별 공급가 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프로모션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58687"/>
                  </a:ext>
                </a:extLst>
              </a:tr>
              <a:tr h="6480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 err="1" smtClean="0">
                          <a:solidFill>
                            <a:schemeClr val="bg1"/>
                          </a:solidFill>
                        </a:rPr>
                        <a:t>원자수소</a:t>
                      </a: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ko-KR" altLang="en-US" sz="1600" b="1" dirty="0" err="1" smtClean="0">
                          <a:solidFill>
                            <a:schemeClr val="bg1"/>
                          </a:solidFill>
                        </a:rPr>
                        <a:t>미전수기</a:t>
                      </a: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US" altLang="ko-KR" sz="1600" b="1" dirty="0" smtClean="0">
                          <a:solidFill>
                            <a:schemeClr val="bg1"/>
                          </a:solidFill>
                        </a:rPr>
                        <a:t>580</a:t>
                      </a: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</a:rPr>
                        <a:t>만원</a:t>
                      </a:r>
                      <a:endParaRPr lang="en-US" altLang="ko-KR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</a:rPr>
                        <a:t>스케일 </a:t>
                      </a:r>
                      <a:r>
                        <a:rPr lang="ko-KR" altLang="en-US" sz="1600" b="1" dirty="0" err="1" smtClean="0">
                          <a:solidFill>
                            <a:schemeClr val="bg1"/>
                          </a:solidFill>
                        </a:rPr>
                        <a:t>마스터기</a:t>
                      </a: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ko-KR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ko-KR" sz="1600" b="1" dirty="0" smtClean="0">
                          <a:solidFill>
                            <a:schemeClr val="bg1"/>
                          </a:solidFill>
                        </a:rPr>
                        <a:t>280</a:t>
                      </a: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</a:rPr>
                        <a:t>만원</a:t>
                      </a:r>
                      <a:endParaRPr lang="en-US" altLang="ko-KR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</a:rPr>
                        <a:t>종합 </a:t>
                      </a:r>
                      <a:r>
                        <a:rPr lang="en-US" altLang="ko-KR" sz="1600" b="1" dirty="0" smtClean="0">
                          <a:solidFill>
                            <a:schemeClr val="bg1"/>
                          </a:solidFill>
                        </a:rPr>
                        <a:t>380</a:t>
                      </a:r>
                      <a:r>
                        <a:rPr lang="ko-KR" altLang="en-US" sz="1600" b="1" dirty="0" smtClean="0">
                          <a:solidFill>
                            <a:schemeClr val="bg1"/>
                          </a:solidFill>
                        </a:rPr>
                        <a:t>만원</a:t>
                      </a:r>
                      <a:endParaRPr lang="en-US" altLang="ko-KR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ko-KR" altLang="en-US" sz="1400" b="1" dirty="0" err="1" smtClean="0">
                          <a:solidFill>
                            <a:schemeClr val="bg1"/>
                          </a:solidFill>
                        </a:rPr>
                        <a:t>특별서비스</a:t>
                      </a:r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 제품 포함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 smtClean="0">
                          <a:solidFill>
                            <a:srgbClr val="FFC000"/>
                          </a:solidFill>
                        </a:rPr>
                        <a:t>토탈 </a:t>
                      </a:r>
                      <a:r>
                        <a:rPr lang="en-US" altLang="ko-KR" sz="1800" b="1" dirty="0" smtClean="0">
                          <a:solidFill>
                            <a:srgbClr val="FFC000"/>
                          </a:solidFill>
                        </a:rPr>
                        <a:t>338</a:t>
                      </a:r>
                      <a:r>
                        <a:rPr lang="ko-KR" altLang="en-US" sz="1800" b="1" dirty="0" smtClean="0">
                          <a:solidFill>
                            <a:srgbClr val="FFC000"/>
                          </a:solidFill>
                        </a:rPr>
                        <a:t>만원 </a:t>
                      </a:r>
                      <a:endParaRPr lang="en-US" altLang="ko-KR" sz="1800" b="1" dirty="0" smtClean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337351"/>
                  </a:ext>
                </a:extLst>
              </a:tr>
            </a:tbl>
          </a:graphicData>
        </a:graphic>
      </p:graphicFrame>
      <p:sp>
        <p:nvSpPr>
          <p:cNvPr id="31" name="모서리가 둥근 직사각형 30"/>
          <p:cNvSpPr/>
          <p:nvPr/>
        </p:nvSpPr>
        <p:spPr>
          <a:xfrm>
            <a:off x="1585569" y="404664"/>
            <a:ext cx="5722735" cy="664403"/>
          </a:xfrm>
          <a:prstGeom prst="roundRect">
            <a:avLst>
              <a:gd name="adj" fmla="val 491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i="1" dirty="0" smtClean="0">
                <a:solidFill>
                  <a:srgbClr val="FFC000"/>
                </a:solidFill>
              </a:rPr>
              <a:t>제품 특별 공급가 </a:t>
            </a:r>
            <a:r>
              <a:rPr lang="en-US" altLang="ko-KR" sz="2000" b="1" i="1" dirty="0" smtClean="0">
                <a:solidFill>
                  <a:schemeClr val="bg1"/>
                </a:solidFill>
              </a:rPr>
              <a:t>(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프로모션</a:t>
            </a:r>
            <a:r>
              <a:rPr lang="en-US" altLang="ko-KR" sz="2000" b="1" i="1" dirty="0" smtClean="0">
                <a:solidFill>
                  <a:schemeClr val="bg1"/>
                </a:solidFill>
              </a:rPr>
              <a:t>)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 구성</a:t>
            </a:r>
            <a:endParaRPr lang="ko-KR" altLang="en-US" sz="2400" b="1" i="1" dirty="0">
              <a:solidFill>
                <a:schemeClr val="bg1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64884" y="2492896"/>
            <a:ext cx="8843619" cy="3640357"/>
            <a:chOff x="264884" y="2636912"/>
            <a:chExt cx="8843619" cy="3640357"/>
          </a:xfrm>
        </p:grpSpPr>
        <p:grpSp>
          <p:nvGrpSpPr>
            <p:cNvPr id="8" name="그룹 7"/>
            <p:cNvGrpSpPr/>
            <p:nvPr/>
          </p:nvGrpSpPr>
          <p:grpSpPr>
            <a:xfrm>
              <a:off x="316893" y="2636912"/>
              <a:ext cx="8791610" cy="1844835"/>
              <a:chOff x="244885" y="2196198"/>
              <a:chExt cx="9251180" cy="1844835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3" r="11456"/>
              <a:stretch/>
            </p:blipFill>
            <p:spPr bwMode="auto">
              <a:xfrm rot="5400000">
                <a:off x="7371633" y="1916601"/>
                <a:ext cx="1844835" cy="240402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" name="그룹 2"/>
              <p:cNvGrpSpPr/>
              <p:nvPr/>
            </p:nvGrpSpPr>
            <p:grpSpPr>
              <a:xfrm>
                <a:off x="244885" y="2892159"/>
                <a:ext cx="5191212" cy="687295"/>
                <a:chOff x="244885" y="2892159"/>
                <a:chExt cx="5191212" cy="687295"/>
              </a:xfrm>
            </p:grpSpPr>
            <p:grpSp>
              <p:nvGrpSpPr>
                <p:cNvPr id="4" name="그룹 3"/>
                <p:cNvGrpSpPr/>
                <p:nvPr/>
              </p:nvGrpSpPr>
              <p:grpSpPr>
                <a:xfrm>
                  <a:off x="244885" y="2893024"/>
                  <a:ext cx="5191212" cy="648440"/>
                  <a:chOff x="1030521" y="652273"/>
                  <a:chExt cx="5569002" cy="457200"/>
                </a:xfrm>
              </p:grpSpPr>
              <p:sp>
                <p:nvSpPr>
                  <p:cNvPr id="5" name="모서리가 둥근 직사각형 4"/>
                  <p:cNvSpPr/>
                  <p:nvPr/>
                </p:nvSpPr>
                <p:spPr>
                  <a:xfrm>
                    <a:off x="2762490" y="652273"/>
                    <a:ext cx="3837033" cy="457200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b="1" dirty="0" smtClean="0"/>
                      <a:t>오케스트라 연수기 </a:t>
                    </a:r>
                    <a:r>
                      <a:rPr lang="en-US" altLang="ko-KR" b="1" dirty="0"/>
                      <a:t>1</a:t>
                    </a:r>
                    <a:r>
                      <a:rPr lang="ko-KR" altLang="en-US" b="1" dirty="0" err="1"/>
                      <a:t>셋트</a:t>
                    </a:r>
                    <a:r>
                      <a:rPr lang="ko-KR" altLang="en-US" b="1" dirty="0"/>
                      <a:t> 설치 </a:t>
                    </a:r>
                    <a:endParaRPr lang="en-US" altLang="ko-KR" b="1" dirty="0"/>
                  </a:p>
                  <a:p>
                    <a:pPr algn="ctr"/>
                    <a:r>
                      <a:rPr lang="en-US" altLang="ko-KR" sz="1400" b="1" dirty="0">
                        <a:solidFill>
                          <a:srgbClr val="C00000"/>
                        </a:solidFill>
                      </a:rPr>
                      <a:t>(990,000</a:t>
                    </a:r>
                    <a:r>
                      <a:rPr lang="ko-KR" altLang="en-US" sz="1400" b="1" dirty="0">
                        <a:solidFill>
                          <a:srgbClr val="C00000"/>
                        </a:solidFill>
                      </a:rPr>
                      <a:t>원</a:t>
                    </a:r>
                    <a:r>
                      <a:rPr lang="en-US" altLang="ko-KR" sz="1400" b="1" dirty="0">
                        <a:solidFill>
                          <a:srgbClr val="C00000"/>
                        </a:solidFill>
                      </a:rPr>
                      <a:t>)</a:t>
                    </a:r>
                    <a:endParaRPr lang="ko-KR" altLang="en-US" sz="1400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6" name="모서리가 둥근 직사각형 5"/>
                  <p:cNvSpPr/>
                  <p:nvPr/>
                </p:nvSpPr>
                <p:spPr>
                  <a:xfrm>
                    <a:off x="1030521" y="739350"/>
                    <a:ext cx="547857" cy="319352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ko-KR" sz="2000" b="1" dirty="0"/>
                      <a:t>1</a:t>
                    </a:r>
                    <a:endParaRPr lang="ko-KR" altLang="en-US" sz="2000" b="1" dirty="0"/>
                  </a:p>
                </p:txBody>
              </p:sp>
            </p:grpSp>
            <p:sp>
              <p:nvSpPr>
                <p:cNvPr id="19" name="모서리가 둥근 직사각형 18"/>
                <p:cNvSpPr/>
                <p:nvPr/>
              </p:nvSpPr>
              <p:spPr>
                <a:xfrm>
                  <a:off x="768792" y="2892159"/>
                  <a:ext cx="1152127" cy="687295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400" b="1" dirty="0" smtClean="0">
                      <a:solidFill>
                        <a:schemeClr val="tx1"/>
                      </a:solidFill>
                    </a:rPr>
                    <a:t>피부미용</a:t>
                  </a:r>
                  <a:endParaRPr lang="en-US" altLang="ko-KR" sz="1400" b="1" dirty="0" smtClean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ko-KR" altLang="en-US" sz="1400" b="1" dirty="0" smtClean="0">
                      <a:solidFill>
                        <a:schemeClr val="tx1"/>
                      </a:solidFill>
                    </a:rPr>
                    <a:t>개선</a:t>
                  </a:r>
                  <a:endParaRPr lang="ko-KR" altLang="en-US" sz="1400" b="1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7" name="그룹 16"/>
            <p:cNvGrpSpPr/>
            <p:nvPr/>
          </p:nvGrpSpPr>
          <p:grpSpPr>
            <a:xfrm>
              <a:off x="294929" y="2750220"/>
              <a:ext cx="6384955" cy="3353668"/>
              <a:chOff x="257362" y="2499397"/>
              <a:chExt cx="6384955" cy="3353668"/>
            </a:xfrm>
          </p:grpSpPr>
          <p:sp>
            <p:nvSpPr>
              <p:cNvPr id="21" name="모서리가 둥근 직사각형 20"/>
              <p:cNvSpPr/>
              <p:nvPr/>
            </p:nvSpPr>
            <p:spPr>
              <a:xfrm>
                <a:off x="768793" y="3952098"/>
                <a:ext cx="1152128" cy="589918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육각수</a:t>
                </a:r>
                <a:endParaRPr lang="en-US" altLang="ko-KR" sz="14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</a:rPr>
                  <a:t>효능</a:t>
                </a:r>
              </a:p>
            </p:txBody>
          </p:sp>
          <p:grpSp>
            <p:nvGrpSpPr>
              <p:cNvPr id="16" name="그룹 15"/>
              <p:cNvGrpSpPr/>
              <p:nvPr/>
            </p:nvGrpSpPr>
            <p:grpSpPr>
              <a:xfrm>
                <a:off x="257362" y="2499397"/>
                <a:ext cx="6384955" cy="3353668"/>
                <a:chOff x="257362" y="2499397"/>
                <a:chExt cx="6384955" cy="3353668"/>
              </a:xfrm>
            </p:grpSpPr>
            <p:grpSp>
              <p:nvGrpSpPr>
                <p:cNvPr id="10" name="그룹 9"/>
                <p:cNvGrpSpPr/>
                <p:nvPr/>
              </p:nvGrpSpPr>
              <p:grpSpPr>
                <a:xfrm>
                  <a:off x="257362" y="3952524"/>
                  <a:ext cx="4955292" cy="589491"/>
                  <a:chOff x="971600" y="1837489"/>
                  <a:chExt cx="5315914" cy="457200"/>
                </a:xfrm>
              </p:grpSpPr>
              <p:sp>
                <p:nvSpPr>
                  <p:cNvPr id="11" name="모서리가 둥근 직사각형 10"/>
                  <p:cNvSpPr/>
                  <p:nvPr/>
                </p:nvSpPr>
                <p:spPr>
                  <a:xfrm>
                    <a:off x="2756225" y="1837489"/>
                    <a:ext cx="3531289" cy="457200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b="1" dirty="0" err="1" smtClean="0"/>
                      <a:t>헥사</a:t>
                    </a:r>
                    <a:r>
                      <a:rPr lang="ko-KR" altLang="en-US" b="1" dirty="0" smtClean="0"/>
                      <a:t> </a:t>
                    </a:r>
                    <a:r>
                      <a:rPr lang="ko-KR" altLang="en-US" b="1" dirty="0" err="1" smtClean="0"/>
                      <a:t>아쿠아</a:t>
                    </a:r>
                    <a:r>
                      <a:rPr lang="ko-KR" altLang="en-US" b="1" dirty="0" smtClean="0"/>
                      <a:t> </a:t>
                    </a:r>
                    <a:r>
                      <a:rPr lang="ko-KR" altLang="en-US" b="1" dirty="0"/>
                      <a:t>수소수병 </a:t>
                    </a:r>
                    <a:r>
                      <a:rPr lang="en-US" altLang="ko-KR" b="1" dirty="0"/>
                      <a:t>4</a:t>
                    </a:r>
                    <a:r>
                      <a:rPr lang="ko-KR" altLang="en-US" b="1" dirty="0"/>
                      <a:t>개 </a:t>
                    </a:r>
                    <a:endParaRPr lang="en-US" altLang="ko-KR" b="1" dirty="0"/>
                  </a:p>
                  <a:p>
                    <a:pPr algn="ctr"/>
                    <a:r>
                      <a:rPr lang="en-US" altLang="ko-KR" sz="1400" b="1" dirty="0">
                        <a:solidFill>
                          <a:srgbClr val="C00000"/>
                        </a:solidFill>
                      </a:rPr>
                      <a:t>(</a:t>
                    </a:r>
                    <a:r>
                      <a:rPr lang="ko-KR" altLang="en-US" sz="1400" b="1" dirty="0">
                        <a:solidFill>
                          <a:srgbClr val="C00000"/>
                        </a:solidFill>
                      </a:rPr>
                      <a:t>개당 </a:t>
                    </a:r>
                    <a:r>
                      <a:rPr lang="en-US" altLang="ko-KR" sz="1400" b="1" dirty="0">
                        <a:solidFill>
                          <a:srgbClr val="C00000"/>
                        </a:solidFill>
                      </a:rPr>
                      <a:t>148,000</a:t>
                    </a:r>
                    <a:r>
                      <a:rPr lang="ko-KR" altLang="en-US" sz="1400" b="1" dirty="0">
                        <a:solidFill>
                          <a:srgbClr val="C00000"/>
                        </a:solidFill>
                      </a:rPr>
                      <a:t>원</a:t>
                    </a:r>
                    <a:r>
                      <a:rPr lang="en-US" altLang="ko-KR" sz="1400" b="1" dirty="0">
                        <a:solidFill>
                          <a:srgbClr val="C00000"/>
                        </a:solidFill>
                      </a:rPr>
                      <a:t>/592,000</a:t>
                    </a:r>
                    <a:r>
                      <a:rPr lang="ko-KR" altLang="en-US" sz="1400" b="1" dirty="0">
                        <a:solidFill>
                          <a:srgbClr val="C00000"/>
                        </a:solidFill>
                      </a:rPr>
                      <a:t>원</a:t>
                    </a:r>
                    <a:r>
                      <a:rPr lang="en-US" altLang="ko-KR" sz="1400" b="1" dirty="0">
                        <a:solidFill>
                          <a:srgbClr val="C00000"/>
                        </a:solidFill>
                      </a:rPr>
                      <a:t>)</a:t>
                    </a:r>
                  </a:p>
                </p:txBody>
              </p:sp>
              <p:sp>
                <p:nvSpPr>
                  <p:cNvPr id="12" name="모서리가 둥근 직사각형 11"/>
                  <p:cNvSpPr/>
                  <p:nvPr/>
                </p:nvSpPr>
                <p:spPr>
                  <a:xfrm>
                    <a:off x="971600" y="1906412"/>
                    <a:ext cx="547857" cy="331285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ko-KR" sz="2000" b="1" dirty="0" smtClean="0"/>
                      <a:t>2</a:t>
                    </a:r>
                    <a:endParaRPr lang="ko-KR" altLang="en-US" sz="2000" b="1" dirty="0"/>
                  </a:p>
                </p:txBody>
              </p:sp>
            </p:grpSp>
            <p:pic>
              <p:nvPicPr>
                <p:cNvPr id="1028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450" t="5965" r="37470" b="6309"/>
                <a:stretch/>
              </p:blipFill>
              <p:spPr bwMode="auto">
                <a:xfrm>
                  <a:off x="5326521" y="2499397"/>
                  <a:ext cx="1315796" cy="335366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grpSp>
          <p:nvGrpSpPr>
            <p:cNvPr id="9" name="그룹 8"/>
            <p:cNvGrpSpPr/>
            <p:nvPr/>
          </p:nvGrpSpPr>
          <p:grpSpPr>
            <a:xfrm>
              <a:off x="264884" y="4869160"/>
              <a:ext cx="7835508" cy="1408109"/>
              <a:chOff x="251521" y="4590935"/>
              <a:chExt cx="7835508" cy="1408109"/>
            </a:xfrm>
          </p:grpSpPr>
          <p:grpSp>
            <p:nvGrpSpPr>
              <p:cNvPr id="13" name="그룹 12"/>
              <p:cNvGrpSpPr/>
              <p:nvPr/>
            </p:nvGrpSpPr>
            <p:grpSpPr>
              <a:xfrm>
                <a:off x="251521" y="4773372"/>
                <a:ext cx="5027197" cy="610082"/>
                <a:chOff x="971600" y="2500161"/>
                <a:chExt cx="5393052" cy="457200"/>
              </a:xfrm>
            </p:grpSpPr>
            <p:sp>
              <p:nvSpPr>
                <p:cNvPr id="14" name="모서리가 둥근 직사각형 13"/>
                <p:cNvSpPr/>
                <p:nvPr/>
              </p:nvSpPr>
              <p:spPr>
                <a:xfrm>
                  <a:off x="2762490" y="2500161"/>
                  <a:ext cx="3602162" cy="45720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b="1" dirty="0" err="1"/>
                    <a:t>미스트</a:t>
                  </a:r>
                  <a:r>
                    <a:rPr lang="ko-KR" altLang="en-US" b="1" dirty="0"/>
                    <a:t> 볼 </a:t>
                  </a:r>
                  <a:r>
                    <a:rPr lang="en-US" altLang="ko-KR" b="1" dirty="0"/>
                    <a:t>2</a:t>
                  </a:r>
                  <a:r>
                    <a:rPr lang="ko-KR" altLang="en-US" b="1" dirty="0"/>
                    <a:t>개 </a:t>
                  </a:r>
                  <a:endParaRPr lang="en-US" altLang="ko-KR" b="1" dirty="0"/>
                </a:p>
                <a:p>
                  <a:pPr algn="ctr"/>
                  <a:r>
                    <a:rPr lang="en-US" altLang="ko-KR" sz="1400" b="1" dirty="0">
                      <a:solidFill>
                        <a:srgbClr val="C00000"/>
                      </a:solidFill>
                    </a:rPr>
                    <a:t>(</a:t>
                  </a:r>
                  <a:r>
                    <a:rPr lang="ko-KR" altLang="en-US" sz="1400" b="1" dirty="0">
                      <a:solidFill>
                        <a:srgbClr val="C00000"/>
                      </a:solidFill>
                    </a:rPr>
                    <a:t>개당 </a:t>
                  </a:r>
                  <a:r>
                    <a:rPr lang="en-US" altLang="ko-KR" sz="1400" b="1" dirty="0">
                      <a:solidFill>
                        <a:srgbClr val="C00000"/>
                      </a:solidFill>
                    </a:rPr>
                    <a:t>68,000</a:t>
                  </a:r>
                  <a:r>
                    <a:rPr lang="ko-KR" altLang="en-US" sz="1400" b="1" dirty="0">
                      <a:solidFill>
                        <a:srgbClr val="C00000"/>
                      </a:solidFill>
                    </a:rPr>
                    <a:t>원</a:t>
                  </a:r>
                  <a:r>
                    <a:rPr lang="en-US" altLang="ko-KR" sz="1400" b="1" dirty="0">
                      <a:solidFill>
                        <a:srgbClr val="C00000"/>
                      </a:solidFill>
                    </a:rPr>
                    <a:t>/136,000</a:t>
                  </a:r>
                  <a:r>
                    <a:rPr lang="ko-KR" altLang="en-US" sz="1400" b="1" dirty="0">
                      <a:solidFill>
                        <a:srgbClr val="C00000"/>
                      </a:solidFill>
                    </a:rPr>
                    <a:t>원</a:t>
                  </a:r>
                  <a:r>
                    <a:rPr lang="en-US" altLang="ko-KR" sz="1400" b="1" dirty="0">
                      <a:solidFill>
                        <a:srgbClr val="C00000"/>
                      </a:solidFill>
                    </a:rPr>
                    <a:t>)</a:t>
                  </a:r>
                  <a:endParaRPr lang="ko-KR" altLang="en-US" sz="14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5" name="모서리가 둥근 직사각형 14"/>
                <p:cNvSpPr/>
                <p:nvPr/>
              </p:nvSpPr>
              <p:spPr>
                <a:xfrm>
                  <a:off x="971600" y="2525655"/>
                  <a:ext cx="547857" cy="362936"/>
                </a:xfrm>
                <a:prstGeom prst="roundRect">
                  <a:avLst/>
                </a:prstGeom>
                <a:solidFill>
                  <a:schemeClr val="tx2">
                    <a:lumMod val="5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 b="1" dirty="0" smtClean="0"/>
                    <a:t>3</a:t>
                  </a:r>
                  <a:endParaRPr lang="ko-KR" altLang="en-US" sz="2000" b="1" dirty="0"/>
                </a:p>
              </p:txBody>
            </p:sp>
          </p:grpSp>
          <p:sp>
            <p:nvSpPr>
              <p:cNvPr id="25" name="모서리가 둥근 직사각형 24"/>
              <p:cNvSpPr/>
              <p:nvPr/>
            </p:nvSpPr>
            <p:spPr>
              <a:xfrm>
                <a:off x="762212" y="4790479"/>
                <a:ext cx="1152128" cy="573811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</a:rPr>
                  <a:t>멸균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.</a:t>
                </a:r>
                <a:r>
                  <a:rPr lang="ko-KR" altLang="en-US" sz="1400" b="1" dirty="0">
                    <a:solidFill>
                      <a:schemeClr val="tx1"/>
                    </a:solidFill>
                  </a:rPr>
                  <a:t>살균</a:t>
                </a:r>
                <a:endParaRPr lang="en-US" altLang="ko-KR" sz="14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</a:rPr>
                  <a:t>효능</a:t>
                </a: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09" t="27813" r="39410" b="16519"/>
              <a:stretch/>
            </p:blipFill>
            <p:spPr bwMode="auto">
              <a:xfrm>
                <a:off x="7620196" y="4590935"/>
                <a:ext cx="466833" cy="140810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" name="모서리가 둥근 직사각형 17"/>
            <p:cNvSpPr/>
            <p:nvPr/>
          </p:nvSpPr>
          <p:spPr>
            <a:xfrm>
              <a:off x="316893" y="2832628"/>
              <a:ext cx="4933327" cy="41733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/>
                <a:t>특별 서비스 제품</a:t>
              </a:r>
              <a:r>
                <a:rPr lang="en-US" altLang="ko-KR" sz="1600" b="1" dirty="0"/>
                <a:t> </a:t>
              </a:r>
              <a:r>
                <a:rPr lang="ko-KR" altLang="en-US" sz="1600" b="1" dirty="0" smtClean="0"/>
                <a:t>및 기능</a:t>
              </a:r>
              <a:endParaRPr lang="ko-KR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1658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 bwMode="auto">
          <a:xfrm>
            <a:off x="1024327" y="352076"/>
            <a:ext cx="7148073" cy="772668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defRPr/>
            </a:pPr>
            <a:r>
              <a:rPr lang="ko-KR" altLang="en-US" sz="2400" b="1" i="1" dirty="0" smtClean="0">
                <a:solidFill>
                  <a:srgbClr val="FFC000"/>
                </a:solidFill>
                <a:latin typeface="+mj-ea"/>
              </a:rPr>
              <a:t>다이아몬드 </a:t>
            </a:r>
            <a:r>
              <a:rPr lang="ko-KR" altLang="en-US" sz="2400" b="1" i="1" dirty="0" err="1">
                <a:solidFill>
                  <a:srgbClr val="FFC000"/>
                </a:solidFill>
                <a:latin typeface="+mj-ea"/>
              </a:rPr>
              <a:t>솔트</a:t>
            </a:r>
            <a:r>
              <a:rPr lang="ko-KR" altLang="en-US" sz="2400" b="1" i="1" dirty="0">
                <a:solidFill>
                  <a:srgbClr val="FFC000"/>
                </a:solidFill>
                <a:latin typeface="+mj-ea"/>
              </a:rPr>
              <a:t> 명</a:t>
            </a:r>
            <a:r>
              <a:rPr lang="ko-KR" altLang="en-US" sz="2400" b="1" i="1" dirty="0" smtClean="0">
                <a:solidFill>
                  <a:srgbClr val="FFC000"/>
                </a:solidFill>
                <a:latin typeface="+mj-ea"/>
              </a:rPr>
              <a:t>품 소개</a:t>
            </a:r>
            <a:endParaRPr lang="en-US" altLang="ko-KR" sz="2400" b="1" i="1" dirty="0" smtClean="0">
              <a:solidFill>
                <a:srgbClr val="FFC000"/>
              </a:solidFill>
              <a:latin typeface="+mj-ea"/>
            </a:endParaRPr>
          </a:p>
          <a:p>
            <a:pPr algn="ctr">
              <a:defRPr/>
            </a:pPr>
            <a:r>
              <a:rPr lang="ko-KR" alt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소금이 </a:t>
            </a:r>
            <a:r>
              <a:rPr lang="ko-KR" alt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곧 생명이고 건강이다</a:t>
            </a:r>
            <a:r>
              <a:rPr lang="en-US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! 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4744701" y="1209155"/>
            <a:ext cx="3744416" cy="5544616"/>
            <a:chOff x="3167844" y="1496645"/>
            <a:chExt cx="3043061" cy="4524643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3167844" y="1844824"/>
              <a:ext cx="2808312" cy="4176464"/>
            </a:xfrm>
            <a:prstGeom prst="roundRect">
              <a:avLst>
                <a:gd name="adj" fmla="val 387"/>
              </a:avLst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2" name="그룹 11"/>
            <p:cNvGrpSpPr/>
            <p:nvPr/>
          </p:nvGrpSpPr>
          <p:grpSpPr>
            <a:xfrm>
              <a:off x="3174296" y="1972726"/>
              <a:ext cx="3036609" cy="4048562"/>
              <a:chOff x="318074" y="1227631"/>
              <a:chExt cx="4417709" cy="5536030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1000"/>
                        </a14:imgEffect>
                        <a14:imgEffect>
                          <a14:brightnessContrast bright="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01" b="2750"/>
              <a:stretch/>
            </p:blipFill>
            <p:spPr>
              <a:xfrm>
                <a:off x="318074" y="1227631"/>
                <a:ext cx="4417709" cy="553603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7" name="직사각형 16"/>
              <p:cNvSpPr/>
              <p:nvPr/>
            </p:nvSpPr>
            <p:spPr>
              <a:xfrm>
                <a:off x="344066" y="6093296"/>
                <a:ext cx="4227934" cy="21602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705806" y="2840579"/>
              <a:ext cx="2212496" cy="301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名品</a:t>
              </a:r>
              <a:r>
                <a:rPr lang="ko-KR" altLang="en-US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다이아몬드 </a:t>
              </a:r>
              <a:r>
                <a:rPr lang="ko-KR" altLang="en-US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솔트</a:t>
              </a:r>
              <a:endParaRPr lang="ko-KR" alt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3" t="14563" r="12201" b="14563"/>
            <a:stretch/>
          </p:blipFill>
          <p:spPr>
            <a:xfrm rot="10512427" flipH="1">
              <a:off x="3340152" y="5229289"/>
              <a:ext cx="1164674" cy="7667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모서리가 둥근 직사각형 14"/>
            <p:cNvSpPr/>
            <p:nvPr/>
          </p:nvSpPr>
          <p:spPr>
            <a:xfrm>
              <a:off x="3167844" y="1496645"/>
              <a:ext cx="3043061" cy="54211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bg1"/>
                  </a:solidFill>
                </a:rPr>
                <a:t>질 좋은 소금</a:t>
              </a:r>
              <a:endParaRPr lang="en-US" altLang="ko-KR" b="1" i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336146" y="2426400"/>
            <a:ext cx="4163842" cy="2110122"/>
            <a:chOff x="3064446" y="101706"/>
            <a:chExt cx="2557917" cy="1383797"/>
          </a:xfrm>
        </p:grpSpPr>
        <p:sp>
          <p:nvSpPr>
            <p:cNvPr id="19" name="이등변 삼각형 18"/>
            <p:cNvSpPr/>
            <p:nvPr/>
          </p:nvSpPr>
          <p:spPr>
            <a:xfrm>
              <a:off x="3664148" y="264177"/>
              <a:ext cx="1814931" cy="98866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생명 </a:t>
              </a:r>
              <a:endParaRPr lang="en-US" altLang="ko-KR" sz="24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sz="2400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  <a:r>
                <a:rPr lang="ko-KR" altLang="en-US" sz="2400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대 요소</a:t>
              </a:r>
              <a:endParaRPr lang="en-US" altLang="ko-KR" sz="24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endParaRPr lang="ko-KR" altLang="en-US" sz="1400" b="1" dirty="0"/>
            </a:p>
          </p:txBody>
        </p:sp>
        <p:sp>
          <p:nvSpPr>
            <p:cNvPr id="20" name="타원 19"/>
            <p:cNvSpPr/>
            <p:nvPr/>
          </p:nvSpPr>
          <p:spPr>
            <a:xfrm>
              <a:off x="4308692" y="101706"/>
              <a:ext cx="525842" cy="518982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mtClean="0"/>
                <a:t>물</a:t>
              </a:r>
              <a:endParaRPr lang="ko-KR" altLang="en-US" b="1"/>
            </a:p>
          </p:txBody>
        </p:sp>
        <p:sp>
          <p:nvSpPr>
            <p:cNvPr id="21" name="타원 20"/>
            <p:cNvSpPr/>
            <p:nvPr/>
          </p:nvSpPr>
          <p:spPr>
            <a:xfrm>
              <a:off x="3064446" y="428646"/>
              <a:ext cx="1098141" cy="105685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소금</a:t>
              </a:r>
              <a:endPara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타원 21"/>
            <p:cNvSpPr/>
            <p:nvPr/>
          </p:nvSpPr>
          <p:spPr>
            <a:xfrm>
              <a:off x="5073342" y="771180"/>
              <a:ext cx="549021" cy="518982"/>
            </a:xfrm>
            <a:prstGeom prst="ellipse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/>
                <a:t>공기</a:t>
              </a:r>
              <a:endParaRPr lang="ko-KR" altLang="en-US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20266" y="5374765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CM </a:t>
            </a:r>
            <a:r>
              <a:rPr lang="ko-KR" altLang="en-US" sz="2000" b="1" dirty="0" smtClean="0"/>
              <a:t>특판 사업부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2472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 bwMode="auto">
          <a:xfrm>
            <a:off x="863587" y="482376"/>
            <a:ext cx="7416825" cy="702078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defRPr/>
            </a:pPr>
            <a:r>
              <a:rPr lang="ko-KR" altLang="en-US" sz="2400" b="1" i="1" dirty="0" smtClean="0">
                <a:solidFill>
                  <a:srgbClr val="FFC000"/>
                </a:solidFill>
                <a:latin typeface="+mj-ea"/>
              </a:rPr>
              <a:t>소금의 역할 및 질 좋은 소금이란</a:t>
            </a:r>
            <a:r>
              <a:rPr lang="en-US" altLang="ko-KR" sz="2400" b="1" i="1" dirty="0" smtClean="0">
                <a:solidFill>
                  <a:srgbClr val="FFC000"/>
                </a:solidFill>
                <a:latin typeface="+mj-ea"/>
              </a:rPr>
              <a:t>?</a:t>
            </a:r>
          </a:p>
          <a:p>
            <a:pPr algn="ctr">
              <a:defRPr/>
            </a:pPr>
            <a:r>
              <a:rPr lang="ko-KR" alt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소금이 </a:t>
            </a:r>
            <a:r>
              <a:rPr lang="ko-KR" alt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곧 생명이고 건강이다</a:t>
            </a:r>
            <a:r>
              <a:rPr lang="en-US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! </a:t>
            </a:r>
          </a:p>
        </p:txBody>
      </p:sp>
      <p:sp>
        <p:nvSpPr>
          <p:cNvPr id="26" name="모서리가 둥근 직사각형 25"/>
          <p:cNvSpPr/>
          <p:nvPr/>
        </p:nvSpPr>
        <p:spPr bwMode="auto">
          <a:xfrm>
            <a:off x="721537" y="2973092"/>
            <a:ext cx="3922471" cy="3456384"/>
          </a:xfrm>
          <a:prstGeom prst="roundRect">
            <a:avLst>
              <a:gd name="adj" fmla="val 208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rgbClr val="C00000"/>
                </a:solidFill>
              </a:rPr>
              <a:t>       [</a:t>
            </a:r>
            <a:r>
              <a:rPr lang="ko-KR" altLang="en-US" sz="2000" b="1" dirty="0" smtClean="0">
                <a:solidFill>
                  <a:srgbClr val="C00000"/>
                </a:solidFill>
              </a:rPr>
              <a:t>질 좋은 소금이란</a:t>
            </a:r>
            <a:r>
              <a:rPr lang="en-US" altLang="ko-KR" sz="2000" b="1" dirty="0" smtClean="0">
                <a:solidFill>
                  <a:srgbClr val="C00000"/>
                </a:solidFill>
              </a:rPr>
              <a:t>?]</a:t>
            </a:r>
          </a:p>
          <a:p>
            <a:pPr>
              <a:lnSpc>
                <a:spcPct val="150000"/>
              </a:lnSpc>
            </a:pPr>
            <a:endParaRPr lang="en-US" altLang="ko-KR" sz="105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C00000"/>
                </a:solidFill>
              </a:rPr>
              <a:t>   </a:t>
            </a:r>
            <a:r>
              <a:rPr lang="en-US" altLang="ko-KR" sz="1400" b="1" dirty="0" smtClean="0"/>
              <a:t>☞ </a:t>
            </a:r>
            <a:r>
              <a:rPr lang="ko-KR" altLang="en-US" sz="1400" b="1" dirty="0" smtClean="0"/>
              <a:t>중금속 등 불순물이 제로인 소금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smtClean="0"/>
              <a:t>균형 잡힌 미네랄이 풍부한 소금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smtClean="0"/>
              <a:t>가공하지 않은 천연 소금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smtClean="0"/>
              <a:t>나트륨 함유량이 적은 소금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smtClean="0"/>
              <a:t>장기간 자연 숙성된 소금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smtClean="0"/>
              <a:t>습하지 않아 산화되지 않은 건조한 소금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smtClean="0"/>
              <a:t>좋은 맛을 내는 천연조미료 소금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err="1" smtClean="0"/>
              <a:t>소금색은</a:t>
            </a:r>
            <a:r>
              <a:rPr lang="ko-KR" altLang="en-US" sz="1400" b="1" dirty="0" smtClean="0"/>
              <a:t> 영롱한 순 백색</a:t>
            </a:r>
            <a:endParaRPr lang="en-US" altLang="ko-KR" sz="1400" b="1" dirty="0" smtClean="0"/>
          </a:p>
        </p:txBody>
      </p:sp>
      <p:sp>
        <p:nvSpPr>
          <p:cNvPr id="27" name="모서리가 둥근 직사각형 26"/>
          <p:cNvSpPr/>
          <p:nvPr/>
        </p:nvSpPr>
        <p:spPr bwMode="auto">
          <a:xfrm>
            <a:off x="4681977" y="2957930"/>
            <a:ext cx="3706447" cy="3471546"/>
          </a:xfrm>
          <a:prstGeom prst="roundRect">
            <a:avLst>
              <a:gd name="adj" fmla="val 208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rgbClr val="C00000"/>
                </a:solidFill>
              </a:rPr>
              <a:t>        </a:t>
            </a:r>
            <a:r>
              <a:rPr lang="en-US" altLang="ko-KR" sz="2000" b="1" dirty="0" smtClean="0">
                <a:solidFill>
                  <a:srgbClr val="C00000"/>
                </a:solidFill>
              </a:rPr>
              <a:t>[</a:t>
            </a:r>
            <a:r>
              <a:rPr lang="ko-KR" altLang="en-US" sz="2000" b="1" dirty="0" smtClean="0">
                <a:solidFill>
                  <a:srgbClr val="C00000"/>
                </a:solidFill>
              </a:rPr>
              <a:t>소금의 주요 역할</a:t>
            </a:r>
            <a:r>
              <a:rPr lang="en-US" altLang="ko-KR" sz="2000" b="1" dirty="0" smtClean="0">
                <a:solidFill>
                  <a:srgbClr val="C00000"/>
                </a:solidFill>
              </a:rPr>
              <a:t>]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smtClean="0"/>
              <a:t>생명의 </a:t>
            </a:r>
            <a:r>
              <a:rPr lang="en-US" altLang="ko-KR" sz="1400" b="1" dirty="0" smtClean="0"/>
              <a:t>3</a:t>
            </a:r>
            <a:r>
              <a:rPr lang="ko-KR" altLang="en-US" sz="1400" b="1" dirty="0" smtClean="0"/>
              <a:t>대 요소 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빛과 소금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물</a:t>
            </a:r>
            <a:r>
              <a:rPr lang="en-US" altLang="ko-KR" sz="1400" b="1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err="1" smtClean="0"/>
              <a:t>생체전류의</a:t>
            </a:r>
            <a:r>
              <a:rPr lang="ko-KR" altLang="en-US" sz="1400" b="1" dirty="0"/>
              <a:t> </a:t>
            </a:r>
            <a:r>
              <a:rPr lang="ko-KR" altLang="en-US" sz="1400" b="1" dirty="0" smtClean="0"/>
              <a:t>전해질 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/>
              <a:t> </a:t>
            </a:r>
            <a:r>
              <a:rPr lang="en-US" altLang="ko-KR" sz="1400" b="1" dirty="0" smtClean="0"/>
              <a:t>     (</a:t>
            </a:r>
            <a:r>
              <a:rPr lang="ko-KR" altLang="en-US" sz="1400" b="1" dirty="0" smtClean="0"/>
              <a:t>소금이 없으면 신경세포 미 작동</a:t>
            </a:r>
            <a:r>
              <a:rPr lang="en-US" altLang="ko-KR" sz="1400" b="1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/>
              <a:t>면역력 </a:t>
            </a:r>
            <a:r>
              <a:rPr lang="ko-KR" altLang="en-US" sz="1400" b="1" dirty="0" smtClean="0"/>
              <a:t>강화 및 신진대사 촉진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smtClean="0"/>
              <a:t>혈관 청소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적혈구 생성</a:t>
            </a:r>
            <a:endParaRPr lang="en-US" altLang="ko-KR" sz="1400" b="1" dirty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smtClean="0"/>
              <a:t>삼투압으로 체액의 </a:t>
            </a:r>
            <a:r>
              <a:rPr lang="ko-KR" altLang="en-US" sz="1400" b="1" dirty="0" err="1" smtClean="0"/>
              <a:t>균형작용</a:t>
            </a:r>
            <a:endParaRPr lang="en-US" altLang="ko-KR" sz="1400" b="1" dirty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smtClean="0"/>
              <a:t>소화기능</a:t>
            </a:r>
            <a:r>
              <a:rPr lang="en-US" altLang="ko-KR" sz="1400" b="1" dirty="0" smtClean="0"/>
              <a:t>.</a:t>
            </a:r>
            <a:r>
              <a:rPr lang="ko-KR" altLang="en-US" sz="1400" b="1" dirty="0" smtClean="0"/>
              <a:t>해독 및 살균작용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smtClean="0"/>
              <a:t>해열 및 지열 작용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☞ </a:t>
            </a:r>
            <a:r>
              <a:rPr lang="ko-KR" altLang="en-US" sz="1400" b="1" dirty="0" smtClean="0"/>
              <a:t>심장 및 신장 기능 강화</a:t>
            </a:r>
            <a:endParaRPr lang="ko-KR" altLang="en-US" sz="1400" b="1" dirty="0"/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14563" r="12201" b="14563"/>
          <a:stretch/>
        </p:blipFill>
        <p:spPr>
          <a:xfrm rot="10512427" flipH="1">
            <a:off x="4509102" y="1303670"/>
            <a:ext cx="2591634" cy="1680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05" t="36908" r="8421" b="13689"/>
          <a:stretch/>
        </p:blipFill>
        <p:spPr>
          <a:xfrm>
            <a:off x="1691680" y="1273742"/>
            <a:ext cx="2016224" cy="1630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49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2332037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dirty="0" smtClean="0"/>
              <a:t>       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(CM 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만의 다중 방역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시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스템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출입구</a:t>
            </a:r>
            <a:r>
              <a:rPr lang="en-US" altLang="ko-KR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손소독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체온측정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마스크</a:t>
            </a:r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[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상담실</a:t>
            </a:r>
            <a:r>
              <a:rPr lang="en-US" altLang="ko-KR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수소미전수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컵 마시기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-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다이아몬드 </a:t>
            </a:r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솔트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            2-3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알 머금기</a:t>
            </a:r>
            <a:endParaRPr lang="ko-KR" altLang="en-US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72"/>
            <a:ext cx="9144000" cy="2345809"/>
          </a:xfrm>
          <a:prstGeom prst="rect">
            <a:avLst/>
          </a:prstGeom>
        </p:spPr>
      </p:pic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71600" y="648050"/>
            <a:ext cx="6984776" cy="1143000"/>
          </a:xfrm>
        </p:spPr>
        <p:txBody>
          <a:bodyPr>
            <a:noAutofit/>
          </a:bodyPr>
          <a:lstStyle/>
          <a:p>
            <a:r>
              <a:rPr lang="en-US" altLang="ko-K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CM </a:t>
            </a: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코로나 </a:t>
            </a:r>
            <a:r>
              <a:rPr lang="en-US" altLang="ko-K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19 </a:t>
            </a: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방역</a:t>
            </a:r>
            <a:endParaRPr lang="ko-KR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43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755504"/>
            <a:ext cx="3600400" cy="2954655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50000"/>
              </a:lnSpc>
              <a:defRPr/>
            </a:pPr>
            <a:r>
              <a:rPr lang="ko-KR" altLang="en-US" sz="1400" b="1" dirty="0">
                <a:solidFill>
                  <a:srgbClr val="C00000"/>
                </a:solidFill>
                <a:latin typeface="+mj-ea"/>
                <a:ea typeface="+mj-ea"/>
              </a:rPr>
              <a:t>         </a:t>
            </a:r>
            <a:r>
              <a:rPr lang="ko-KR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en-US" altLang="ko-KR" sz="1400" b="1" dirty="0">
                <a:solidFill>
                  <a:srgbClr val="C00000"/>
                </a:solidFill>
                <a:latin typeface="+mj-ea"/>
                <a:ea typeface="+mj-ea"/>
              </a:rPr>
              <a:t>[</a:t>
            </a:r>
            <a:r>
              <a:rPr lang="ko-KR" altLang="en-US" sz="1400" b="1" dirty="0">
                <a:solidFill>
                  <a:srgbClr val="C00000"/>
                </a:solidFill>
                <a:latin typeface="+mj-ea"/>
                <a:ea typeface="+mj-ea"/>
              </a:rPr>
              <a:t>음식 조리용 </a:t>
            </a:r>
            <a:r>
              <a:rPr lang="ko-KR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다이아몬드 </a:t>
            </a:r>
            <a:r>
              <a:rPr lang="ko-KR" altLang="en-US" sz="1400" b="1" dirty="0" err="1" smtClean="0">
                <a:solidFill>
                  <a:srgbClr val="C00000"/>
                </a:solidFill>
                <a:latin typeface="+mj-ea"/>
                <a:ea typeface="+mj-ea"/>
              </a:rPr>
              <a:t>솔트</a:t>
            </a:r>
            <a:r>
              <a:rPr lang="en-US" altLang="ko-KR" sz="1400" b="1" dirty="0" smtClean="0">
                <a:solidFill>
                  <a:srgbClr val="C00000"/>
                </a:solidFill>
                <a:latin typeface="+mj-ea"/>
                <a:ea typeface="+mj-ea"/>
              </a:rPr>
              <a:t>]</a:t>
            </a:r>
            <a:endParaRPr lang="en-US" altLang="ko-KR" sz="1200" b="1" dirty="0">
              <a:solidFill>
                <a:srgbClr val="C0000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en-US" altLang="ko-KR" sz="105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>
                <a:latin typeface="+mj-ea"/>
                <a:ea typeface="+mj-ea"/>
              </a:rPr>
              <a:t>국물 맛 등이 구수하고 감칠맛이 난다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>
                <a:latin typeface="+mj-ea"/>
                <a:ea typeface="+mj-ea"/>
              </a:rPr>
              <a:t>인공 조미료를 대신하는 천연의 맛이 난다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>
                <a:latin typeface="+mj-ea"/>
                <a:ea typeface="+mj-ea"/>
              </a:rPr>
              <a:t>육류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  <a:r>
              <a:rPr lang="ko-KR" altLang="en-US" sz="1100" b="1" dirty="0">
                <a:latin typeface="+mj-ea"/>
                <a:ea typeface="+mj-ea"/>
              </a:rPr>
              <a:t>해물 등 </a:t>
            </a:r>
            <a:r>
              <a:rPr lang="ko-KR" altLang="en-US" sz="1100" b="1" dirty="0" err="1" smtClean="0">
                <a:latin typeface="+mj-ea"/>
                <a:ea typeface="+mj-ea"/>
              </a:rPr>
              <a:t>잡냄세를</a:t>
            </a:r>
            <a:r>
              <a:rPr lang="ko-KR" altLang="en-US" sz="1100" b="1" dirty="0" smtClean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확실히 잡아준다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</a:t>
            </a: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살균작용으로 청결음식을 제공한다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</a:t>
            </a: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잔류 항생제 등이 해결된다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  <a:r>
              <a:rPr lang="ko-KR" altLang="en-US" sz="1100" b="1" dirty="0">
                <a:latin typeface="+mj-ea"/>
                <a:ea typeface="+mj-ea"/>
              </a:rPr>
              <a:t> </a:t>
            </a:r>
            <a:endParaRPr lang="en-US" altLang="ko-KR" sz="1100" b="1" dirty="0">
              <a:latin typeface="+mj-ea"/>
              <a:ea typeface="+mj-ea"/>
            </a:endParaRP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</a:t>
            </a: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나트륨 함유량이 일반소금보다 현저하게 적다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</a:t>
            </a: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미네랄이 풍부하여 보양식단에 아주 좋다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</a:t>
            </a: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김치 등 음식물이 쉬이 무르지 않는다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</a:t>
            </a: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모든 음식물이 쉬이 상하지 않는다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 smtClean="0">
                <a:latin typeface="+mj-ea"/>
                <a:ea typeface="+mj-ea"/>
              </a:rPr>
              <a:t>김장 시 </a:t>
            </a:r>
            <a:r>
              <a:rPr lang="ko-KR" altLang="en-US" sz="1100" b="1" dirty="0">
                <a:latin typeface="+mj-ea"/>
                <a:ea typeface="+mj-ea"/>
              </a:rPr>
              <a:t>저가 천일염과 고가 다이아몬드 </a:t>
            </a:r>
            <a:r>
              <a:rPr lang="ko-KR" altLang="en-US" sz="1100" b="1" dirty="0" err="1">
                <a:latin typeface="+mj-ea"/>
                <a:ea typeface="+mj-ea"/>
              </a:rPr>
              <a:t>솔트</a:t>
            </a:r>
            <a:r>
              <a:rPr lang="ko-KR" altLang="en-US" sz="1100" b="1" dirty="0">
                <a:latin typeface="+mj-ea"/>
                <a:ea typeface="+mj-ea"/>
              </a:rPr>
              <a:t>  </a:t>
            </a:r>
            <a:endParaRPr lang="en-US" altLang="ko-KR" sz="1100" b="1" dirty="0">
              <a:latin typeface="+mj-ea"/>
              <a:ea typeface="+mj-ea"/>
            </a:endParaRPr>
          </a:p>
          <a:p>
            <a:pPr eaLnBrk="1" latinLnBrk="1" hangingPunct="1">
              <a:defRPr/>
            </a:pPr>
            <a:r>
              <a:rPr lang="en-US" altLang="ko-KR" sz="1100" b="1" dirty="0">
                <a:latin typeface="+mj-ea"/>
                <a:ea typeface="+mj-ea"/>
              </a:rPr>
              <a:t>     </a:t>
            </a:r>
            <a:r>
              <a:rPr lang="ko-KR" altLang="en-US" sz="1100" b="1" dirty="0">
                <a:latin typeface="+mj-ea"/>
                <a:ea typeface="+mj-ea"/>
              </a:rPr>
              <a:t>배합비율 </a:t>
            </a:r>
            <a:r>
              <a:rPr lang="en-US" altLang="ko-KR" sz="1100" b="1" dirty="0">
                <a:latin typeface="+mj-ea"/>
                <a:ea typeface="+mj-ea"/>
              </a:rPr>
              <a:t>(</a:t>
            </a:r>
            <a:r>
              <a:rPr lang="ko-KR" altLang="en-US" sz="1100" b="1" dirty="0">
                <a:latin typeface="+mj-ea"/>
                <a:ea typeface="+mj-ea"/>
              </a:rPr>
              <a:t>천일염 </a:t>
            </a:r>
            <a:r>
              <a:rPr lang="en-US" altLang="ko-KR" sz="1100" b="1" dirty="0" smtClean="0">
                <a:latin typeface="+mj-ea"/>
                <a:ea typeface="+mj-ea"/>
              </a:rPr>
              <a:t>80%: </a:t>
            </a:r>
            <a:r>
              <a:rPr lang="ko-KR" altLang="en-US" sz="1100" b="1" dirty="0" smtClean="0">
                <a:latin typeface="+mj-ea"/>
                <a:ea typeface="+mj-ea"/>
              </a:rPr>
              <a:t>다이아몬드 </a:t>
            </a:r>
            <a:r>
              <a:rPr lang="ko-KR" altLang="en-US" sz="1100" b="1" dirty="0" err="1" smtClean="0">
                <a:latin typeface="+mj-ea"/>
                <a:ea typeface="+mj-ea"/>
              </a:rPr>
              <a:t>솔트</a:t>
            </a:r>
            <a:r>
              <a:rPr lang="ko-KR" altLang="en-US" sz="1100" b="1" dirty="0" smtClean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  <a:ea typeface="+mj-ea"/>
              </a:rPr>
              <a:t>20%)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</a:t>
            </a: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모든 육류 </a:t>
            </a:r>
            <a:r>
              <a:rPr lang="ko-KR" altLang="en-US" sz="1100" b="1" dirty="0" smtClean="0">
                <a:latin typeface="+mj-ea"/>
                <a:ea typeface="+mj-ea"/>
              </a:rPr>
              <a:t>조리 시 </a:t>
            </a:r>
            <a:r>
              <a:rPr lang="ko-KR" altLang="en-US" sz="1100" b="1" dirty="0">
                <a:latin typeface="+mj-ea"/>
                <a:ea typeface="+mj-ea"/>
              </a:rPr>
              <a:t>활용하면 맛이 훨씬 좋아진다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 eaLnBrk="1" latinLnBrk="1" hangingPunct="1">
              <a:defRPr/>
            </a:pPr>
            <a:r>
              <a:rPr lang="en-US" altLang="ko-KR" sz="1100" b="1" dirty="0">
                <a:latin typeface="+mj-ea"/>
                <a:ea typeface="+mj-ea"/>
              </a:rPr>
              <a:t>    (20</a:t>
            </a:r>
            <a:r>
              <a:rPr lang="ko-KR" altLang="en-US" sz="1100" b="1" dirty="0">
                <a:latin typeface="+mj-ea"/>
                <a:ea typeface="+mj-ea"/>
              </a:rPr>
              <a:t>분 정도 다이아몬드 식염수에 담근 후 조리</a:t>
            </a:r>
            <a:r>
              <a:rPr lang="en-US" altLang="ko-KR" sz="1100" b="1" dirty="0">
                <a:latin typeface="+mj-ea"/>
                <a:ea typeface="+mj-ea"/>
              </a:rPr>
              <a:t>)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</a:t>
            </a: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모든 음식물 요리</a:t>
            </a:r>
            <a:r>
              <a:rPr lang="en-US" altLang="ko-KR" sz="1100" b="1" dirty="0">
                <a:latin typeface="+mj-ea"/>
                <a:ea typeface="+mj-ea"/>
              </a:rPr>
              <a:t>. </a:t>
            </a:r>
            <a:r>
              <a:rPr lang="ko-KR" altLang="en-US" sz="1100" b="1" dirty="0">
                <a:latin typeface="+mj-ea"/>
                <a:ea typeface="+mj-ea"/>
              </a:rPr>
              <a:t>조리에 최적이다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>
                <a:latin typeface="+mj-ea"/>
                <a:ea typeface="+mj-ea"/>
              </a:rPr>
              <a:t>가족 건강식단에 최적이다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2040" y="3717032"/>
            <a:ext cx="3672408" cy="2993127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50000"/>
              </a:lnSpc>
              <a:defRPr/>
            </a:pPr>
            <a:r>
              <a:rPr lang="ko-KR" altLang="en-US" sz="1400" b="1" dirty="0">
                <a:solidFill>
                  <a:srgbClr val="C00000"/>
                </a:solidFill>
                <a:latin typeface="+mj-ea"/>
                <a:ea typeface="+mj-ea"/>
              </a:rPr>
              <a:t>      </a:t>
            </a:r>
            <a:r>
              <a:rPr lang="en-US" altLang="ko-KR" sz="1400" b="1" dirty="0" smtClean="0">
                <a:solidFill>
                  <a:srgbClr val="C00000"/>
                </a:solidFill>
                <a:latin typeface="+mj-ea"/>
                <a:ea typeface="+mj-ea"/>
              </a:rPr>
              <a:t>[</a:t>
            </a:r>
            <a:r>
              <a:rPr lang="ko-KR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일반 </a:t>
            </a:r>
            <a:r>
              <a:rPr lang="ko-KR" altLang="en-US" sz="1400" b="1" dirty="0" err="1" smtClean="0">
                <a:solidFill>
                  <a:srgbClr val="C00000"/>
                </a:solidFill>
                <a:latin typeface="+mj-ea"/>
                <a:ea typeface="+mj-ea"/>
              </a:rPr>
              <a:t>식음용</a:t>
            </a:r>
            <a:r>
              <a:rPr lang="ko-KR" altLang="en-US" sz="1400" b="1" dirty="0" smtClean="0">
                <a:solidFill>
                  <a:srgbClr val="C00000"/>
                </a:solidFill>
                <a:latin typeface="+mj-ea"/>
                <a:ea typeface="+mj-ea"/>
              </a:rPr>
              <a:t> 다이아몬드 </a:t>
            </a:r>
            <a:r>
              <a:rPr lang="ko-KR" altLang="en-US" sz="1400" b="1" dirty="0" err="1" smtClean="0">
                <a:solidFill>
                  <a:srgbClr val="C00000"/>
                </a:solidFill>
                <a:latin typeface="+mj-ea"/>
                <a:ea typeface="+mj-ea"/>
              </a:rPr>
              <a:t>솔트</a:t>
            </a:r>
            <a:r>
              <a:rPr lang="en-US" altLang="ko-KR" sz="1400" b="1" dirty="0" smtClean="0">
                <a:solidFill>
                  <a:srgbClr val="C00000"/>
                </a:solidFill>
                <a:latin typeface="+mj-ea"/>
                <a:ea typeface="+mj-ea"/>
              </a:rPr>
              <a:t>]</a:t>
            </a:r>
            <a:endParaRPr lang="en-US" altLang="ko-KR" sz="1200" b="1" dirty="0">
              <a:solidFill>
                <a:srgbClr val="C00000"/>
              </a:solidFill>
              <a:latin typeface="+mj-ea"/>
              <a:ea typeface="+mj-ea"/>
            </a:endParaRPr>
          </a:p>
          <a:p>
            <a:pPr eaLnBrk="1" latinLnBrk="1" hangingPunct="1">
              <a:defRPr/>
            </a:pPr>
            <a:r>
              <a:rPr lang="en-US" altLang="ko-KR" sz="105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  <a:ea typeface="+mj-ea"/>
              </a:rPr>
              <a:t>▶ </a:t>
            </a:r>
            <a:r>
              <a:rPr lang="ko-KR" altLang="en-US" sz="1100" b="1" dirty="0">
                <a:latin typeface="+mj-ea"/>
                <a:ea typeface="+mj-ea"/>
              </a:rPr>
              <a:t>가장 위생적인 식염</a:t>
            </a:r>
            <a:r>
              <a:rPr lang="en-US" altLang="ko-KR" sz="1100" b="1" dirty="0">
                <a:latin typeface="+mj-ea"/>
                <a:ea typeface="+mj-ea"/>
              </a:rPr>
              <a:t>. </a:t>
            </a:r>
            <a:r>
              <a:rPr lang="ko-KR" altLang="en-US" sz="1100" b="1" dirty="0">
                <a:latin typeface="+mj-ea"/>
                <a:ea typeface="+mj-ea"/>
              </a:rPr>
              <a:t>식음수다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>
                <a:latin typeface="+mj-ea"/>
                <a:ea typeface="+mj-ea"/>
              </a:rPr>
              <a:t>미네랄이 풍부하고 균형과 조화를 이룬다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>
                <a:latin typeface="+mj-ea"/>
                <a:ea typeface="+mj-ea"/>
              </a:rPr>
              <a:t>체내</a:t>
            </a:r>
            <a:r>
              <a:rPr lang="en-US" altLang="ko-KR" sz="1100" b="1" dirty="0">
                <a:latin typeface="+mj-ea"/>
                <a:ea typeface="+mj-ea"/>
              </a:rPr>
              <a:t>. </a:t>
            </a:r>
            <a:r>
              <a:rPr lang="ko-KR" altLang="en-US" sz="1100" b="1" dirty="0">
                <a:latin typeface="+mj-ea"/>
                <a:ea typeface="+mj-ea"/>
              </a:rPr>
              <a:t>체외 모든 염증에 작용된다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>
                <a:latin typeface="+mj-ea"/>
                <a:ea typeface="+mj-ea"/>
              </a:rPr>
              <a:t>당</a:t>
            </a:r>
            <a:r>
              <a:rPr lang="en-US" altLang="ko-KR" sz="1100" b="1" dirty="0">
                <a:latin typeface="+mj-ea"/>
                <a:ea typeface="+mj-ea"/>
              </a:rPr>
              <a:t>. </a:t>
            </a:r>
            <a:r>
              <a:rPr lang="ko-KR" altLang="en-US" sz="1100" b="1" dirty="0">
                <a:latin typeface="+mj-ea"/>
                <a:ea typeface="+mj-ea"/>
              </a:rPr>
              <a:t>혈압 등 성인병에도 작용한다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>
                <a:latin typeface="+mj-ea"/>
                <a:ea typeface="+mj-ea"/>
              </a:rPr>
              <a:t>커피 및 차 등에 타서 마셔도 좋다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>
                <a:latin typeface="+mj-ea"/>
                <a:ea typeface="+mj-ea"/>
              </a:rPr>
              <a:t>인체에 많은 에너지를 유지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  <a:r>
              <a:rPr lang="ko-KR" altLang="en-US" sz="1100" b="1" dirty="0">
                <a:latin typeface="+mj-ea"/>
                <a:ea typeface="+mj-ea"/>
              </a:rPr>
              <a:t>증강시킨다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>
                <a:latin typeface="+mj-ea"/>
                <a:ea typeface="+mj-ea"/>
              </a:rPr>
              <a:t>가정 내에 악취제거에도 좋다</a:t>
            </a:r>
            <a:r>
              <a:rPr lang="en-US" altLang="ko-KR" sz="1100" b="1" dirty="0">
                <a:latin typeface="+mj-ea"/>
                <a:ea typeface="+mj-ea"/>
              </a:rPr>
              <a:t>. (</a:t>
            </a:r>
            <a:r>
              <a:rPr lang="ko-KR" altLang="en-US" sz="1100" b="1" dirty="0">
                <a:latin typeface="+mj-ea"/>
                <a:ea typeface="+mj-ea"/>
              </a:rPr>
              <a:t>분무 등</a:t>
            </a:r>
            <a:r>
              <a:rPr lang="en-US" altLang="ko-KR" sz="1100" b="1" dirty="0">
                <a:latin typeface="+mj-ea"/>
                <a:ea typeface="+mj-ea"/>
              </a:rPr>
              <a:t>)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</a:t>
            </a: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구취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  <a:r>
              <a:rPr lang="ko-KR" altLang="en-US" sz="1100" b="1" dirty="0">
                <a:latin typeface="+mj-ea"/>
                <a:ea typeface="+mj-ea"/>
              </a:rPr>
              <a:t>구강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  <a:r>
              <a:rPr lang="ko-KR" altLang="en-US" sz="1100" b="1" dirty="0">
                <a:latin typeface="+mj-ea"/>
                <a:ea typeface="+mj-ea"/>
              </a:rPr>
              <a:t>치아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  <a:r>
              <a:rPr lang="ko-KR" altLang="en-US" sz="1100" b="1" dirty="0">
                <a:latin typeface="+mj-ea"/>
                <a:ea typeface="+mj-ea"/>
              </a:rPr>
              <a:t>목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  <a:r>
              <a:rPr lang="ko-KR" altLang="en-US" sz="1100" b="1" dirty="0">
                <a:latin typeface="+mj-ea"/>
                <a:ea typeface="+mj-ea"/>
              </a:rPr>
              <a:t>눈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  <a:r>
              <a:rPr lang="ko-KR" altLang="en-US" sz="1100" b="1" dirty="0">
                <a:latin typeface="+mj-ea"/>
                <a:ea typeface="+mj-ea"/>
              </a:rPr>
              <a:t>코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  <a:r>
              <a:rPr lang="ko-KR" altLang="en-US" sz="1100" b="1" dirty="0">
                <a:latin typeface="+mj-ea"/>
                <a:ea typeface="+mj-ea"/>
              </a:rPr>
              <a:t>피부 등의 </a:t>
            </a:r>
            <a:r>
              <a:rPr lang="ko-KR" altLang="en-US" sz="1100" b="1" dirty="0" smtClean="0">
                <a:latin typeface="+mj-ea"/>
                <a:ea typeface="+mj-ea"/>
              </a:rPr>
              <a:t>살균에도 </a:t>
            </a:r>
            <a:endParaRPr lang="en-US" altLang="ko-KR" sz="1100" b="1" dirty="0">
              <a:latin typeface="+mj-ea"/>
              <a:ea typeface="+mj-ea"/>
            </a:endParaRPr>
          </a:p>
          <a:p>
            <a:pPr eaLnBrk="1" latinLnBrk="1" hangingPunct="1">
              <a:defRPr/>
            </a:pPr>
            <a:r>
              <a:rPr lang="en-US" altLang="ko-KR" sz="1100" b="1" dirty="0">
                <a:latin typeface="+mj-ea"/>
                <a:ea typeface="+mj-ea"/>
              </a:rPr>
              <a:t>     </a:t>
            </a:r>
            <a:r>
              <a:rPr lang="ko-KR" altLang="en-US" sz="1100" b="1" dirty="0">
                <a:latin typeface="+mj-ea"/>
                <a:ea typeface="+mj-ea"/>
              </a:rPr>
              <a:t>효과가 좋다</a:t>
            </a:r>
            <a:r>
              <a:rPr lang="en-US" altLang="ko-KR" sz="1100" b="1" dirty="0">
                <a:latin typeface="+mj-ea"/>
                <a:ea typeface="+mj-ea"/>
              </a:rPr>
              <a:t>. (</a:t>
            </a:r>
            <a:r>
              <a:rPr lang="ko-KR" altLang="en-US" sz="1100" b="1" dirty="0" err="1">
                <a:latin typeface="+mj-ea"/>
                <a:ea typeface="+mj-ea"/>
              </a:rPr>
              <a:t>미스트</a:t>
            </a:r>
            <a:r>
              <a:rPr lang="ko-KR" altLang="en-US" sz="1100" b="1" dirty="0">
                <a:latin typeface="+mj-ea"/>
                <a:ea typeface="+mj-ea"/>
              </a:rPr>
              <a:t> 식염수 분사 등 활용</a:t>
            </a:r>
            <a:r>
              <a:rPr lang="en-US" altLang="ko-KR" sz="1100" b="1" dirty="0">
                <a:latin typeface="+mj-ea"/>
                <a:ea typeface="+mj-ea"/>
              </a:rPr>
              <a:t>)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</a:t>
            </a: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매일 적당량을 휴대 식음수로 하면 좋다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>
                <a:latin typeface="+mj-ea"/>
                <a:ea typeface="+mj-ea"/>
              </a:rPr>
              <a:t>환자</a:t>
            </a:r>
            <a:r>
              <a:rPr lang="en-US" altLang="ko-KR" sz="1100" b="1" dirty="0">
                <a:latin typeface="+mj-ea"/>
                <a:ea typeface="+mj-ea"/>
              </a:rPr>
              <a:t>. </a:t>
            </a:r>
            <a:r>
              <a:rPr lang="ko-KR" altLang="en-US" sz="1100" b="1" dirty="0">
                <a:latin typeface="+mj-ea"/>
                <a:ea typeface="+mj-ea"/>
              </a:rPr>
              <a:t>학생</a:t>
            </a:r>
            <a:r>
              <a:rPr lang="en-US" altLang="ko-KR" sz="1100" b="1" dirty="0">
                <a:latin typeface="+mj-ea"/>
                <a:ea typeface="+mj-ea"/>
              </a:rPr>
              <a:t>. </a:t>
            </a:r>
            <a:r>
              <a:rPr lang="ko-KR" altLang="en-US" sz="1100" b="1" dirty="0">
                <a:latin typeface="+mj-ea"/>
                <a:ea typeface="+mj-ea"/>
              </a:rPr>
              <a:t>수험생</a:t>
            </a:r>
            <a:r>
              <a:rPr lang="en-US" altLang="ko-KR" sz="1100" b="1" dirty="0">
                <a:latin typeface="+mj-ea"/>
                <a:ea typeface="+mj-ea"/>
              </a:rPr>
              <a:t>. </a:t>
            </a:r>
            <a:r>
              <a:rPr lang="ko-KR" altLang="en-US" sz="1100" b="1" dirty="0">
                <a:latin typeface="+mj-ea"/>
                <a:ea typeface="+mj-ea"/>
              </a:rPr>
              <a:t>체력소모가 많은 사람 등 </a:t>
            </a:r>
            <a:endParaRPr lang="en-US" altLang="ko-KR" sz="1100" b="1" dirty="0">
              <a:latin typeface="+mj-ea"/>
              <a:ea typeface="+mj-ea"/>
            </a:endParaRPr>
          </a:p>
          <a:p>
            <a:pPr eaLnBrk="1" latinLnBrk="1" hangingPunct="1">
              <a:defRPr/>
            </a:pPr>
            <a:r>
              <a:rPr lang="en-US" altLang="ko-KR" sz="1100" b="1" dirty="0">
                <a:latin typeface="+mj-ea"/>
                <a:ea typeface="+mj-ea"/>
              </a:rPr>
              <a:t>     </a:t>
            </a:r>
            <a:r>
              <a:rPr lang="ko-KR" altLang="en-US" sz="1100" b="1" dirty="0">
                <a:latin typeface="+mj-ea"/>
                <a:ea typeface="+mj-ea"/>
              </a:rPr>
              <a:t>많은 에너지를 필요로</a:t>
            </a: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하는 사람에게도 좋다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</a:t>
            </a: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식염수로 매일 얼굴에 분사하면 피부에 좋다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>
                <a:latin typeface="+mj-ea"/>
                <a:ea typeface="+mj-ea"/>
              </a:rPr>
              <a:t>사람</a:t>
            </a:r>
            <a:r>
              <a:rPr lang="en-US" altLang="ko-KR" sz="1100" b="1" dirty="0">
                <a:latin typeface="+mj-ea"/>
                <a:ea typeface="+mj-ea"/>
              </a:rPr>
              <a:t>. </a:t>
            </a:r>
            <a:r>
              <a:rPr lang="ko-KR" altLang="en-US" sz="1100" b="1" dirty="0">
                <a:latin typeface="+mj-ea"/>
                <a:ea typeface="+mj-ea"/>
              </a:rPr>
              <a:t>애완동물 등 모든 동물에 꼭 필요하다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  <a:r>
              <a:rPr lang="ko-KR" altLang="en-US" sz="1100" b="1" dirty="0">
                <a:latin typeface="+mj-ea"/>
                <a:ea typeface="+mj-ea"/>
              </a:rPr>
              <a:t> </a:t>
            </a:r>
            <a:endParaRPr lang="en-US" altLang="ko-KR" sz="1100" b="1" dirty="0">
              <a:latin typeface="+mj-ea"/>
              <a:ea typeface="+mj-ea"/>
            </a:endParaRPr>
          </a:p>
          <a:p>
            <a:pPr>
              <a:defRPr/>
            </a:pP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en-US" altLang="ko-KR" sz="1100" b="1" dirty="0">
                <a:latin typeface="+mj-ea"/>
              </a:rPr>
              <a:t>▶ </a:t>
            </a:r>
            <a:r>
              <a:rPr lang="ko-KR" altLang="en-US" sz="1100" b="1" dirty="0" err="1">
                <a:latin typeface="+mj-ea"/>
                <a:ea typeface="+mj-ea"/>
              </a:rPr>
              <a:t>삭품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  <a:r>
              <a:rPr lang="ko-KR" altLang="en-US" sz="1100" b="1" dirty="0">
                <a:latin typeface="+mj-ea"/>
                <a:ea typeface="+mj-ea"/>
              </a:rPr>
              <a:t>의약품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  <a:r>
              <a:rPr lang="ko-KR" altLang="en-US" sz="1100" b="1" dirty="0">
                <a:latin typeface="+mj-ea"/>
                <a:ea typeface="+mj-ea"/>
              </a:rPr>
              <a:t>화장품</a:t>
            </a:r>
            <a:r>
              <a:rPr lang="en-US" altLang="ko-KR" sz="1100" b="1" dirty="0">
                <a:latin typeface="+mj-ea"/>
                <a:ea typeface="+mj-ea"/>
              </a:rPr>
              <a:t> </a:t>
            </a:r>
            <a:r>
              <a:rPr lang="ko-KR" altLang="en-US" sz="1100" b="1" dirty="0">
                <a:latin typeface="+mj-ea"/>
                <a:ea typeface="+mj-ea"/>
              </a:rPr>
              <a:t>등 고급원료로 사용된다</a:t>
            </a:r>
            <a:r>
              <a:rPr lang="en-US" altLang="ko-KR" sz="1100" b="1" dirty="0">
                <a:latin typeface="+mj-ea"/>
                <a:ea typeface="+mj-ea"/>
              </a:rPr>
              <a:t>.</a:t>
            </a:r>
          </a:p>
        </p:txBody>
      </p:sp>
      <p:sp>
        <p:nvSpPr>
          <p:cNvPr id="10" name="모서리가 둥근 직사각형 9"/>
          <p:cNvSpPr/>
          <p:nvPr/>
        </p:nvSpPr>
        <p:spPr bwMode="auto">
          <a:xfrm>
            <a:off x="1187624" y="332656"/>
            <a:ext cx="6624736" cy="715536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defRPr/>
            </a:pPr>
            <a:r>
              <a:rPr lang="ko-KR" altLang="en-US" sz="2400" b="1" i="1" dirty="0" smtClean="0">
                <a:solidFill>
                  <a:srgbClr val="FFC000"/>
                </a:solidFill>
                <a:latin typeface="+mj-ea"/>
              </a:rPr>
              <a:t>다이아몬드 </a:t>
            </a:r>
            <a:r>
              <a:rPr lang="ko-KR" altLang="en-US" sz="2400" b="1" i="1" dirty="0" err="1">
                <a:solidFill>
                  <a:srgbClr val="FFC000"/>
                </a:solidFill>
                <a:latin typeface="+mj-ea"/>
              </a:rPr>
              <a:t>솔트</a:t>
            </a:r>
            <a:r>
              <a:rPr lang="ko-KR" altLang="en-US" sz="2400" b="1" i="1" dirty="0">
                <a:solidFill>
                  <a:srgbClr val="FFC000"/>
                </a:solidFill>
                <a:latin typeface="+mj-ea"/>
              </a:rPr>
              <a:t> </a:t>
            </a:r>
            <a:r>
              <a:rPr lang="ko-KR" altLang="en-US" sz="2400" b="1" i="1" dirty="0" smtClean="0">
                <a:solidFill>
                  <a:srgbClr val="FFC000"/>
                </a:solidFill>
                <a:latin typeface="+mj-ea"/>
              </a:rPr>
              <a:t>특징 및 활용법</a:t>
            </a:r>
            <a:endParaRPr lang="en-US" altLang="ko-KR" sz="2400" b="1" i="1" dirty="0" smtClean="0">
              <a:solidFill>
                <a:srgbClr val="FFC000"/>
              </a:solidFill>
              <a:latin typeface="+mj-ea"/>
            </a:endParaRPr>
          </a:p>
          <a:p>
            <a:pPr algn="ctr">
              <a:defRPr/>
            </a:pPr>
            <a:r>
              <a:rPr lang="ko-KR" alt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소금이 </a:t>
            </a:r>
            <a:r>
              <a:rPr lang="ko-KR" alt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곧 생명이고 건강이다</a:t>
            </a:r>
            <a:r>
              <a:rPr lang="en-US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! </a:t>
            </a:r>
          </a:p>
        </p:txBody>
      </p:sp>
      <p:sp>
        <p:nvSpPr>
          <p:cNvPr id="8" name="모서리가 둥근 직사각형 7"/>
          <p:cNvSpPr/>
          <p:nvPr/>
        </p:nvSpPr>
        <p:spPr bwMode="auto">
          <a:xfrm>
            <a:off x="2627784" y="1285725"/>
            <a:ext cx="3828075" cy="2358262"/>
          </a:xfrm>
          <a:prstGeom prst="roundRect">
            <a:avLst>
              <a:gd name="adj" fmla="val 208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>
              <a:lnSpc>
                <a:spcPct val="150000"/>
              </a:lnSpc>
            </a:pPr>
            <a:r>
              <a:rPr lang="en-US" altLang="ko-KR" sz="1400" b="1" dirty="0" smtClean="0"/>
              <a:t>         </a:t>
            </a:r>
            <a:r>
              <a:rPr lang="ko-KR" altLang="en-US" sz="1600" b="1" dirty="0" smtClean="0">
                <a:solidFill>
                  <a:srgbClr val="C00000"/>
                </a:solidFill>
              </a:rPr>
              <a:t>다이아몬드 </a:t>
            </a:r>
            <a:r>
              <a:rPr lang="ko-KR" altLang="en-US" sz="1600" b="1" dirty="0" err="1" smtClean="0">
                <a:solidFill>
                  <a:srgbClr val="C00000"/>
                </a:solidFill>
              </a:rPr>
              <a:t>솔트</a:t>
            </a:r>
            <a:r>
              <a:rPr lang="ko-KR" altLang="en-US" sz="1600" b="1" dirty="0" smtClean="0">
                <a:solidFill>
                  <a:srgbClr val="C00000"/>
                </a:solidFill>
              </a:rPr>
              <a:t> 특징</a:t>
            </a:r>
            <a:endParaRPr lang="en-US" altLang="ko-KR" sz="16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/>
              <a:t>☞ </a:t>
            </a:r>
            <a:r>
              <a:rPr lang="ko-KR" altLang="en-US" sz="1400" b="1" dirty="0"/>
              <a:t>중금속 및 환경 호르몬 등 불순물이 없고 </a:t>
            </a:r>
            <a:endParaRPr lang="en-US" altLang="ko-KR" sz="1400" b="1" dirty="0"/>
          </a:p>
          <a:p>
            <a:pPr>
              <a:lnSpc>
                <a:spcPct val="150000"/>
              </a:lnSpc>
            </a:pPr>
            <a:r>
              <a:rPr lang="en-US" altLang="ko-KR" sz="1400" b="1" dirty="0"/>
              <a:t> </a:t>
            </a:r>
            <a:r>
              <a:rPr lang="en-US" altLang="ko-KR" sz="1400" b="1" dirty="0" smtClean="0"/>
              <a:t>   </a:t>
            </a:r>
            <a:r>
              <a:rPr lang="ko-KR" altLang="en-US" sz="1400" b="1" dirty="0" smtClean="0"/>
              <a:t>미네랄이 풍부한 천연 소금</a:t>
            </a:r>
            <a:endParaRPr lang="en-US" altLang="ko-KR" sz="1400" b="1" dirty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☞ 2.5</a:t>
            </a:r>
            <a:r>
              <a:rPr lang="ko-KR" altLang="en-US" sz="1400" b="1" dirty="0" smtClean="0"/>
              <a:t>억년 동안 지하 </a:t>
            </a:r>
            <a:r>
              <a:rPr lang="en-US" altLang="ko-KR" sz="1400" b="1" dirty="0" smtClean="0"/>
              <a:t>1,200m </a:t>
            </a:r>
            <a:r>
              <a:rPr lang="ko-KR" altLang="en-US" sz="1400" b="1" dirty="0" smtClean="0"/>
              <a:t>지하에서 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/>
              <a:t> </a:t>
            </a:r>
            <a:r>
              <a:rPr lang="en-US" altLang="ko-KR" sz="1400" b="1" dirty="0" smtClean="0"/>
              <a:t>   </a:t>
            </a:r>
            <a:r>
              <a:rPr lang="ko-KR" altLang="en-US" sz="1400" b="1" dirty="0" smtClean="0"/>
              <a:t>자연 숙성된 자연 암염</a:t>
            </a:r>
            <a:endParaRPr lang="en-US" altLang="ko-KR" sz="1400" b="1" dirty="0"/>
          </a:p>
          <a:p>
            <a:pPr>
              <a:lnSpc>
                <a:spcPct val="150000"/>
              </a:lnSpc>
            </a:pPr>
            <a:r>
              <a:rPr lang="en-US" altLang="ko-KR" sz="1400" b="1" dirty="0"/>
              <a:t>☞ </a:t>
            </a:r>
            <a:r>
              <a:rPr lang="ko-KR" altLang="en-US" sz="1400" b="1" dirty="0"/>
              <a:t>러시아 </a:t>
            </a:r>
            <a:r>
              <a:rPr lang="ko-KR" altLang="en-US" sz="1400" b="1" dirty="0" smtClean="0"/>
              <a:t>청정 </a:t>
            </a:r>
            <a:r>
              <a:rPr lang="ko-KR" altLang="en-US" sz="1400" b="1" dirty="0" err="1" smtClean="0"/>
              <a:t>바이칼</a:t>
            </a:r>
            <a:r>
              <a:rPr lang="ko-KR" altLang="en-US" sz="1400" b="1" dirty="0" smtClean="0"/>
              <a:t> </a:t>
            </a:r>
            <a:r>
              <a:rPr lang="ko-KR" altLang="en-US" sz="1400" b="1" dirty="0"/>
              <a:t>호수 지하 생성 소금</a:t>
            </a:r>
            <a:endParaRPr lang="en-US" altLang="ko-KR" sz="1400" b="1" dirty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☞ </a:t>
            </a:r>
            <a:r>
              <a:rPr lang="ko-KR" altLang="en-US" sz="1400" b="1" dirty="0"/>
              <a:t>유일 </a:t>
            </a:r>
            <a:r>
              <a:rPr lang="ko-KR" altLang="en-US" sz="1400" b="1" dirty="0" smtClean="0"/>
              <a:t>원석 수입 소금 </a:t>
            </a:r>
            <a:r>
              <a:rPr lang="en-US" altLang="ko-KR" sz="1400" b="1" dirty="0" smtClean="0"/>
              <a:t>(</a:t>
            </a:r>
            <a:r>
              <a:rPr lang="ko-KR" altLang="en-US" sz="1400" b="1" dirty="0"/>
              <a:t>주</a:t>
            </a:r>
            <a:r>
              <a:rPr lang="en-US" altLang="ko-KR" sz="1400" b="1" dirty="0" smtClean="0"/>
              <a:t>)</a:t>
            </a:r>
            <a:r>
              <a:rPr lang="ko-KR" altLang="en-US" sz="1400" b="1" dirty="0" smtClean="0"/>
              <a:t>다이아몬드 </a:t>
            </a:r>
            <a:r>
              <a:rPr lang="ko-KR" altLang="en-US" sz="1400" b="1" dirty="0" err="1" smtClean="0"/>
              <a:t>솔트</a:t>
            </a:r>
            <a:endParaRPr lang="ko-KR" altLang="en-US" sz="1400" b="1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17855" r="51270" b="8835"/>
          <a:stretch/>
        </p:blipFill>
        <p:spPr>
          <a:xfrm>
            <a:off x="467545" y="1159708"/>
            <a:ext cx="1656183" cy="255732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7" t="9590" r="7887" b="6987"/>
          <a:stretch/>
        </p:blipFill>
        <p:spPr>
          <a:xfrm>
            <a:off x="6876256" y="1121236"/>
            <a:ext cx="1872208" cy="263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0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740650" y="5760343"/>
            <a:ext cx="1331913" cy="765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/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398369"/>
              </p:ext>
            </p:extLst>
          </p:nvPr>
        </p:nvGraphicFramePr>
        <p:xfrm>
          <a:off x="107950" y="1253431"/>
          <a:ext cx="8928100" cy="2389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48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+mj-ea"/>
                          <a:ea typeface="+mj-ea"/>
                        </a:rPr>
                        <a:t>종류</a:t>
                      </a:r>
                      <a:endParaRPr lang="ko-KR" altLang="en-US" sz="14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+mj-ea"/>
                          <a:ea typeface="+mj-ea"/>
                        </a:rPr>
                        <a:t>제조 과정</a:t>
                      </a:r>
                      <a:endParaRPr lang="ko-KR" altLang="en-US" sz="14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+mj-ea"/>
                          <a:ea typeface="+mj-ea"/>
                        </a:rPr>
                        <a:t>미네랄</a:t>
                      </a:r>
                      <a:endParaRPr lang="ko-KR" altLang="en-US" sz="14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+mj-ea"/>
                          <a:ea typeface="+mj-ea"/>
                        </a:rPr>
                        <a:t>장점</a:t>
                      </a:r>
                      <a:endParaRPr lang="ko-KR" altLang="en-US" sz="14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+mj-ea"/>
                          <a:ea typeface="+mj-ea"/>
                        </a:rPr>
                        <a:t>단점</a:t>
                      </a:r>
                      <a:endParaRPr lang="ko-KR" altLang="en-US" sz="14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+mj-ea"/>
                          <a:ea typeface="+mj-ea"/>
                        </a:rPr>
                        <a:t>사용처</a:t>
                      </a:r>
                      <a:endParaRPr lang="ko-KR" altLang="en-US" sz="14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5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호수 지하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숙성 암염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다이아몬드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b="1" dirty="0" err="1" smtClean="0">
                          <a:latin typeface="+mj-ea"/>
                          <a:ea typeface="+mj-ea"/>
                        </a:rPr>
                        <a:t>솔트</a:t>
                      </a:r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latin typeface="+mj-ea"/>
                          <a:ea typeface="+mj-ea"/>
                        </a:rPr>
                        <a:t>바이칼</a:t>
                      </a:r>
                      <a:r>
                        <a:rPr lang="ko-KR" altLang="en-US" sz="1200" b="1" baseline="0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호수 지하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1200</a:t>
                      </a: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여 </a:t>
                      </a:r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m</a:t>
                      </a:r>
                    </a:p>
                    <a:p>
                      <a:pPr algn="ctr" latinLnBrk="1"/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(2.5</a:t>
                      </a: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억년 지하 </a:t>
                      </a:r>
                      <a:r>
                        <a:rPr lang="ko-KR" altLang="en-US" sz="1200" b="1" dirty="0" err="1" smtClean="0">
                          <a:latin typeface="+mj-ea"/>
                          <a:ea typeface="+mj-ea"/>
                        </a:rPr>
                        <a:t>숙성염</a:t>
                      </a:r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)</a:t>
                      </a:r>
                    </a:p>
                  </a:txBody>
                  <a:tcPr marL="91431" marR="91431" marT="45723" marB="45723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마그네슘</a:t>
                      </a:r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칼륨</a:t>
                      </a:r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칼슘 등 풍부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과학적 균형 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잡힌 미네랄</a:t>
                      </a:r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달고 짜고</a:t>
                      </a:r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,</a:t>
                      </a:r>
                      <a:r>
                        <a:rPr lang="en-US" altLang="ko-KR" sz="1200" b="1" baseline="0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자연 숙성</a:t>
                      </a:r>
                      <a:r>
                        <a:rPr lang="ko-KR" altLang="en-US" sz="1200" b="1" baseline="0" dirty="0" smtClean="0">
                          <a:latin typeface="+mj-ea"/>
                          <a:ea typeface="+mj-ea"/>
                        </a:rPr>
                        <a:t> </a:t>
                      </a:r>
                      <a:endParaRPr lang="en-US" altLang="ko-KR" sz="1200" b="1" baseline="0" dirty="0" smtClean="0">
                        <a:latin typeface="+mj-ea"/>
                        <a:ea typeface="+mj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위생</a:t>
                      </a:r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.</a:t>
                      </a:r>
                      <a:r>
                        <a:rPr lang="ko-KR" altLang="en-US" sz="1200" b="1" dirty="0" err="1" smtClean="0">
                          <a:latin typeface="+mj-ea"/>
                          <a:ea typeface="+mj-ea"/>
                        </a:rPr>
                        <a:t>잡내제거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 smtClean="0">
                          <a:latin typeface="+mj-ea"/>
                          <a:ea typeface="+mj-ea"/>
                        </a:rPr>
                        <a:t>독제거</a:t>
                      </a: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 등 살균력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나트륨 적음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유일수입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b="1" dirty="0" err="1" smtClean="0">
                          <a:latin typeface="+mj-ea"/>
                          <a:ea typeface="+mj-ea"/>
                        </a:rPr>
                        <a:t>물류비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식탁 요리용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b="1" dirty="0" err="1" smtClean="0">
                          <a:latin typeface="+mj-ea"/>
                          <a:ea typeface="+mj-ea"/>
                        </a:rPr>
                        <a:t>의료건강용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화장품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링거 등 원료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12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자연염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바닷물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천일염</a:t>
                      </a: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바닷물을 가두어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만든 소금</a:t>
                      </a: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마그네슘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칼륨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칼슘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풍부</a:t>
                      </a: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건강소금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나트륨 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비 위생적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환경호르몬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.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중금속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미세플라스틱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방사능 등</a:t>
                      </a:r>
                    </a:p>
                    <a:p>
                      <a:pPr algn="ctr" latinLnBrk="1"/>
                      <a:endParaRPr lang="ko-KR" altLang="en-US" sz="12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한국 인 식탁</a:t>
                      </a:r>
                    </a:p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일반용</a:t>
                      </a:r>
                      <a:endParaRPr lang="ko-KR" altLang="en-US" sz="12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959388"/>
              </p:ext>
            </p:extLst>
          </p:nvPr>
        </p:nvGraphicFramePr>
        <p:xfrm>
          <a:off x="108396" y="3501007"/>
          <a:ext cx="8928100" cy="2850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252">
                  <a:extLst>
                    <a:ext uri="{9D8B030D-6E8A-4147-A177-3AD203B41FA5}">
                      <a16:colId xmlns:a16="http://schemas.microsoft.com/office/drawing/2014/main" val="2161705658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64505252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60787546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698926546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0932223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243289273"/>
                    </a:ext>
                  </a:extLst>
                </a:gridCol>
              </a:tblGrid>
              <a:tr h="5796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호수염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자염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.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기타</a:t>
                      </a:r>
                    </a:p>
                  </a:txBody>
                  <a:tcPr marL="91431" marR="91431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호수 건조 </a:t>
                      </a:r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사막염</a:t>
                      </a:r>
                      <a:endParaRPr lang="en-US" altLang="ko-KR" sz="1200" b="0" kern="1200" dirty="0" smtClean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algn="ctr" latinLnBrk="1"/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바닷물 끓여 제조</a:t>
                      </a:r>
                    </a:p>
                  </a:txBody>
                  <a:tcPr marL="91431" marR="91431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미미함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위생적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미네랄 부족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393542"/>
                  </a:ext>
                </a:extLst>
              </a:tr>
              <a:tr h="7236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정제염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꽃 소금</a:t>
                      </a:r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)</a:t>
                      </a: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 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재제염</a:t>
                      </a: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바닷물을 전기분해</a:t>
                      </a:r>
                      <a:endParaRPr lang="en-US" altLang="ko-KR" sz="1200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하여 만든 소금</a:t>
                      </a:r>
                      <a:endParaRPr lang="en-US" altLang="ko-KR" sz="1200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바닷물을 끓인 소금</a:t>
                      </a:r>
                      <a:endParaRPr lang="ko-KR" altLang="en-US" sz="12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마그네슘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칼륨</a:t>
                      </a:r>
                      <a:endParaRPr lang="en-US" altLang="ko-KR" sz="120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칼슘 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미미</a:t>
                      </a:r>
                      <a:r>
                        <a:rPr lang="en-US" altLang="ko-KR" sz="1200" baseline="0" dirty="0" smtClean="0">
                          <a:latin typeface="+mj-ea"/>
                          <a:ea typeface="+mj-ea"/>
                        </a:rPr>
                        <a:t>-</a:t>
                      </a:r>
                      <a:r>
                        <a:rPr lang="ko-KR" altLang="en-US" sz="1200" dirty="0" smtClean="0"/>
                        <a:t>불균형 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NACL</a:t>
                      </a:r>
                      <a:r>
                        <a:rPr lang="en-US" altLang="ko-KR" sz="1200" baseline="0" dirty="0" smtClean="0">
                          <a:latin typeface="+mj-ea"/>
                          <a:ea typeface="+mj-ea"/>
                        </a:rPr>
                        <a:t> (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98-99%)</a:t>
                      </a:r>
                      <a:endParaRPr lang="ko-KR" altLang="en-US" sz="12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위생적</a:t>
                      </a:r>
                      <a:endParaRPr lang="ko-KR" altLang="en-US" sz="12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미네랄 </a:t>
                      </a:r>
                      <a:endParaRPr lang="en-US" altLang="ko-KR" sz="1200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미미</a:t>
                      </a:r>
                      <a:endParaRPr lang="ko-KR" altLang="en-US" sz="12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식탁 맛소금 용</a:t>
                      </a:r>
                      <a:endParaRPr lang="en-US" altLang="ko-KR" sz="1200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(MSG)</a:t>
                      </a:r>
                    </a:p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현재 식당용</a:t>
                      </a:r>
                      <a:endParaRPr lang="ko-KR" altLang="en-US" sz="12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extLst>
                  <a:ext uri="{0D108BD9-81ED-4DB2-BD59-A6C34878D82A}">
                    <a16:rowId xmlns:a16="http://schemas.microsoft.com/office/drawing/2014/main" val="2322581617"/>
                  </a:ext>
                </a:extLst>
              </a:tr>
              <a:tr h="7326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latin typeface="+mj-ea"/>
                          <a:ea typeface="+mj-ea"/>
                        </a:rPr>
                        <a:t>가공염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죽염</a:t>
                      </a:r>
                      <a:r>
                        <a:rPr lang="en-US" altLang="ko-KR" sz="1200" b="1" baseline="0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법제</a:t>
                      </a:r>
                      <a:r>
                        <a:rPr lang="en-US" altLang="ko-KR" sz="1200" b="1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천일염을 대나무에 넣고 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1,600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도로 구운 소금</a:t>
                      </a:r>
                      <a:endParaRPr lang="en-US" altLang="ko-KR" sz="1200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법제 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(9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번 구운 소금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)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 </a:t>
                      </a:r>
                      <a:endParaRPr lang="ko-KR" altLang="en-US" sz="12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보통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+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추가</a:t>
                      </a:r>
                      <a:endParaRPr lang="en-US" altLang="ko-KR" sz="1200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유황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,</a:t>
                      </a:r>
                      <a:r>
                        <a:rPr lang="ko-KR" altLang="en-US" sz="1200" baseline="0" dirty="0" smtClean="0">
                          <a:latin typeface="+mj-ea"/>
                          <a:ea typeface="+mj-ea"/>
                        </a:rPr>
                        <a:t>게르마늄 등</a:t>
                      </a:r>
                      <a:r>
                        <a:rPr lang="en-US" altLang="ko-KR" sz="1200" baseline="0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위생적</a:t>
                      </a:r>
                      <a:endParaRPr lang="ko-KR" altLang="en-US" sz="12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latin typeface="+mj-ea"/>
                          <a:ea typeface="+mj-ea"/>
                        </a:rPr>
                        <a:t>제조염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공정 복잡</a:t>
                      </a:r>
                      <a:endParaRPr lang="en-US" altLang="ko-KR" sz="1200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가열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-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다이옥신 등</a:t>
                      </a:r>
                      <a:endParaRPr lang="en-US" altLang="ko-KR" sz="1200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미네랄 훼손</a:t>
                      </a:r>
                      <a:endParaRPr lang="ko-KR" altLang="en-US" sz="12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요리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.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미용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.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치료</a:t>
                      </a:r>
                      <a:endParaRPr lang="ko-KR" altLang="en-US" sz="12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extLst>
                  <a:ext uri="{0D108BD9-81ED-4DB2-BD59-A6C34878D82A}">
                    <a16:rowId xmlns:a16="http://schemas.microsoft.com/office/drawing/2014/main" val="1215477514"/>
                  </a:ext>
                </a:extLst>
              </a:tr>
              <a:tr h="8141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고산</a:t>
                      </a:r>
                      <a:endParaRPr lang="en-US" altLang="ko-KR" sz="1200" b="1" dirty="0" smtClean="0">
                        <a:latin typeface="+mj-ea"/>
                        <a:ea typeface="+mj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융기암염</a:t>
                      </a: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고산지대</a:t>
                      </a:r>
                      <a:r>
                        <a:rPr lang="en-US" altLang="ko-KR" sz="1200" baseline="0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소금 산</a:t>
                      </a:r>
                      <a:endParaRPr lang="en-US" altLang="ko-KR" sz="1200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(2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억년 전 바다융기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dirty="0" smtClean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거의 없음</a:t>
                      </a:r>
                      <a:endParaRPr lang="en-US" altLang="ko-KR" sz="1200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씻겨 내려감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NACL</a:t>
                      </a:r>
                      <a:r>
                        <a:rPr lang="en-US" altLang="ko-KR" sz="1200" baseline="0" dirty="0" smtClean="0">
                          <a:latin typeface="+mj-ea"/>
                          <a:ea typeface="+mj-ea"/>
                        </a:rPr>
                        <a:t> (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98-99%)</a:t>
                      </a:r>
                      <a:endParaRPr lang="ko-KR" altLang="en-US" sz="1200" dirty="0" smtClean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-</a:t>
                      </a:r>
                      <a:endParaRPr lang="ko-KR" altLang="en-US" sz="1200" dirty="0">
                        <a:latin typeface="+mj-ea"/>
                        <a:ea typeface="+mj-ea"/>
                      </a:endParaRP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식용 부적합</a:t>
                      </a:r>
                    </a:p>
                  </a:txBody>
                  <a:tcPr marL="91431" marR="91431" marT="45723" marB="4572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산업용</a:t>
                      </a:r>
                      <a:r>
                        <a:rPr lang="en-US" altLang="ko-KR" sz="1200" dirty="0" smtClean="0">
                          <a:latin typeface="+mj-ea"/>
                          <a:ea typeface="+mj-ea"/>
                        </a:rPr>
                        <a:t>.</a:t>
                      </a:r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공기정화용</a:t>
                      </a:r>
                      <a:endParaRPr lang="en-US" altLang="ko-KR" sz="1200" dirty="0" smtClean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latin typeface="+mj-ea"/>
                          <a:ea typeface="+mj-ea"/>
                        </a:rPr>
                        <a:t>의료기기용 등</a:t>
                      </a:r>
                    </a:p>
                  </a:txBody>
                  <a:tcPr marL="91431" marR="91431" marT="45723" marB="45723" anchor="ctr"/>
                </a:tc>
                <a:extLst>
                  <a:ext uri="{0D108BD9-81ED-4DB2-BD59-A6C34878D82A}">
                    <a16:rowId xmlns:a16="http://schemas.microsoft.com/office/drawing/2014/main" val="4096821088"/>
                  </a:ext>
                </a:extLst>
              </a:tr>
            </a:tbl>
          </a:graphicData>
        </a:graphic>
      </p:graphicFrame>
      <p:sp>
        <p:nvSpPr>
          <p:cNvPr id="13" name="모서리가 둥근 직사각형 12"/>
          <p:cNvSpPr/>
          <p:nvPr/>
        </p:nvSpPr>
        <p:spPr>
          <a:xfrm>
            <a:off x="1619672" y="332656"/>
            <a:ext cx="5832648" cy="720080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2400" b="1" dirty="0" smtClean="0">
                <a:solidFill>
                  <a:srgbClr val="FFC000"/>
                </a:solidFill>
                <a:latin typeface="+mn-ea"/>
              </a:rPr>
              <a:t>다이아몬드 미네랄 </a:t>
            </a:r>
            <a:r>
              <a:rPr lang="ko-KR" altLang="en-US" sz="2400" b="1" dirty="0" err="1" smtClean="0">
                <a:solidFill>
                  <a:srgbClr val="FFC000"/>
                </a:solidFill>
                <a:latin typeface="+mn-ea"/>
              </a:rPr>
              <a:t>솔트</a:t>
            </a:r>
            <a:endParaRPr lang="en-US" altLang="ko-KR" sz="2400" b="1" dirty="0" smtClean="0">
              <a:solidFill>
                <a:srgbClr val="FFC000"/>
              </a:solidFill>
              <a:latin typeface="+mn-ea"/>
            </a:endParaRPr>
          </a:p>
          <a:p>
            <a:pPr algn="ctr">
              <a:defRPr/>
            </a:pPr>
            <a:r>
              <a:rPr lang="en-US" altLang="ko-KR" sz="2000" b="1" dirty="0" smtClean="0">
                <a:latin typeface="+mn-ea"/>
              </a:rPr>
              <a:t>vs </a:t>
            </a:r>
            <a:r>
              <a:rPr lang="ko-KR" altLang="en-US" sz="2000" b="1" dirty="0" smtClean="0">
                <a:latin typeface="+mn-ea"/>
              </a:rPr>
              <a:t>일반 소금 종류 </a:t>
            </a:r>
            <a:r>
              <a:rPr lang="ko-KR" altLang="en-US" sz="2000" b="1" dirty="0">
                <a:latin typeface="+mn-ea"/>
              </a:rPr>
              <a:t>및 분석</a:t>
            </a:r>
            <a:endParaRPr lang="en-US" altLang="ko-KR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70469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467" y="5314111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CM </a:t>
            </a:r>
            <a:r>
              <a:rPr lang="ko-KR" altLang="en-US" sz="2000" b="1" dirty="0" smtClean="0"/>
              <a:t>특판 사업부</a:t>
            </a:r>
            <a:endParaRPr lang="ko-KR" altLang="en-US" sz="2000" b="1" dirty="0"/>
          </a:p>
        </p:txBody>
      </p:sp>
      <p:grpSp>
        <p:nvGrpSpPr>
          <p:cNvPr id="6" name="그룹 5"/>
          <p:cNvGrpSpPr/>
          <p:nvPr/>
        </p:nvGrpSpPr>
        <p:grpSpPr>
          <a:xfrm>
            <a:off x="3995936" y="1052736"/>
            <a:ext cx="4248472" cy="5629413"/>
            <a:chOff x="6098324" y="1496645"/>
            <a:chExt cx="3082188" cy="5316731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6156176" y="1844824"/>
              <a:ext cx="2880320" cy="490286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6154862" y="2044468"/>
              <a:ext cx="2881633" cy="109533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b="1" i="1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참하나</a:t>
              </a:r>
              <a:endParaRPr lang="en-US" altLang="ko-KR" b="1" i="1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ko-KR" altLang="en-US" b="1" i="1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공기정화기</a:t>
              </a:r>
              <a:endParaRPr lang="en-US" altLang="ko-KR" b="1" i="1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ko-KR" altLang="en-US" b="1" dirty="0">
                  <a:solidFill>
                    <a:schemeClr val="bg1"/>
                  </a:solidFill>
                </a:rPr>
                <a:t> </a:t>
              </a:r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名品</a:t>
              </a:r>
              <a:r>
                <a:rPr lang="ko-KR" altLang="en-US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1400" b="1" dirty="0" err="1" smtClean="0">
                  <a:solidFill>
                    <a:srgbClr val="FFC000"/>
                  </a:solidFill>
                </a:rPr>
                <a:t>닥터에르</a:t>
              </a:r>
              <a:endParaRPr lang="ko-KR" altLang="en-US" sz="1400" b="1" dirty="0">
                <a:solidFill>
                  <a:srgbClr val="FFC000"/>
                </a:solidFill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6142674" y="1496645"/>
              <a:ext cx="2893822" cy="51299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i="1" dirty="0" smtClean="0">
                  <a:solidFill>
                    <a:schemeClr val="bg1"/>
                  </a:solidFill>
                </a:rPr>
                <a:t>맑은 공기 </a:t>
              </a:r>
              <a:endParaRPr lang="en-US" altLang="ko-KR" b="1" i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3"/>
            <a:srcRect r="7009"/>
            <a:stretch/>
          </p:blipFill>
          <p:spPr>
            <a:xfrm>
              <a:off x="6098324" y="3226646"/>
              <a:ext cx="2938171" cy="1145848"/>
            </a:xfrm>
            <a:prstGeom prst="rect">
              <a:avLst/>
            </a:prstGeom>
          </p:spPr>
        </p:pic>
        <p:sp>
          <p:nvSpPr>
            <p:cNvPr id="14" name="모서리가 둥근 직사각형 13"/>
            <p:cNvSpPr/>
            <p:nvPr/>
          </p:nvSpPr>
          <p:spPr>
            <a:xfrm rot="20506096">
              <a:off x="7118365" y="2087427"/>
              <a:ext cx="605443" cy="31807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멸균</a:t>
              </a:r>
              <a:endParaRPr lang="ko-KR" altLang="en-US" sz="140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4" cstate="print"/>
            <a:srcRect t="17202" r="2351" b="29300"/>
            <a:stretch/>
          </p:blipFill>
          <p:spPr>
            <a:xfrm>
              <a:off x="7703308" y="2628789"/>
              <a:ext cx="685116" cy="353993"/>
            </a:xfrm>
            <a:prstGeom prst="ellipse">
              <a:avLst/>
            </a:prstGeom>
            <a:ln w="127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/>
            </a:blip>
            <a:srcRect l="34722" t="27424" r="48877" b="43538"/>
            <a:stretch/>
          </p:blipFill>
          <p:spPr bwMode="auto">
            <a:xfrm>
              <a:off x="8496112" y="1844824"/>
              <a:ext cx="540384" cy="1321409"/>
            </a:xfrm>
            <a:prstGeom prst="rect">
              <a:avLst/>
            </a:prstGeom>
            <a:noFill/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3253" y="4956271"/>
              <a:ext cx="982176" cy="6638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000" y="4950705"/>
              <a:ext cx="1060496" cy="6858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607" y="6043355"/>
              <a:ext cx="977821" cy="6878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000" y="6067422"/>
              <a:ext cx="1040574" cy="6802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1" name="타원 20"/>
            <p:cNvSpPr/>
            <p:nvPr/>
          </p:nvSpPr>
          <p:spPr>
            <a:xfrm>
              <a:off x="7194317" y="5373216"/>
              <a:ext cx="784232" cy="44926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/>
                <a:t>차안에서</a:t>
              </a:r>
              <a:endParaRPr lang="en-US" altLang="ko-KR" sz="1100" b="1" dirty="0" smtClean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31633" y="4509120"/>
              <a:ext cx="118494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dirty="0" smtClean="0">
                  <a:solidFill>
                    <a:schemeClr val="tx2">
                      <a:lumMod val="50000"/>
                    </a:schemeClr>
                  </a:solidFill>
                </a:rPr>
                <a:t>승용차</a:t>
              </a:r>
              <a:r>
                <a:rPr lang="en-US" altLang="ko-KR" sz="1050" dirty="0" smtClean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  <a:r>
                <a:rPr lang="ko-KR" altLang="en-US" sz="1050" dirty="0" smtClean="0">
                  <a:solidFill>
                    <a:schemeClr val="tx2">
                      <a:lumMod val="50000"/>
                    </a:schemeClr>
                  </a:solidFill>
                </a:rPr>
                <a:t>택시</a:t>
              </a:r>
              <a:r>
                <a:rPr lang="en-US" altLang="ko-KR" sz="1050" dirty="0" smtClean="0">
                  <a:solidFill>
                    <a:schemeClr val="tx2">
                      <a:lumMod val="50000"/>
                    </a:schemeClr>
                  </a:solidFill>
                </a:rPr>
                <a:t>,</a:t>
              </a:r>
              <a:r>
                <a:rPr lang="ko-KR" altLang="en-US" sz="1050" dirty="0" smtClean="0">
                  <a:solidFill>
                    <a:schemeClr val="tx2">
                      <a:lumMod val="50000"/>
                    </a:schemeClr>
                  </a:solidFill>
                </a:rPr>
                <a:t>버스</a:t>
              </a:r>
              <a:endParaRPr lang="en-US" altLang="ko-KR" sz="1050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r>
                <a:rPr lang="ko-KR" altLang="en-US" sz="1050" dirty="0" smtClean="0">
                  <a:solidFill>
                    <a:schemeClr val="tx2">
                      <a:lumMod val="50000"/>
                    </a:schemeClr>
                  </a:solidFill>
                </a:rPr>
                <a:t>기차</a:t>
              </a:r>
              <a:r>
                <a:rPr lang="en-US" altLang="ko-KR" sz="1050" dirty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  <a:r>
                <a:rPr lang="ko-KR" altLang="en-US" sz="1050" dirty="0" smtClean="0">
                  <a:solidFill>
                    <a:schemeClr val="tx2">
                      <a:lumMod val="50000"/>
                    </a:schemeClr>
                  </a:solidFill>
                </a:rPr>
                <a:t>비행기</a:t>
              </a:r>
              <a:endParaRPr lang="en-US" altLang="ko-KR" sz="105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3" name="타원 22"/>
            <p:cNvSpPr/>
            <p:nvPr/>
          </p:nvSpPr>
          <p:spPr>
            <a:xfrm>
              <a:off x="7175430" y="4869160"/>
              <a:ext cx="804647" cy="448598"/>
            </a:xfrm>
            <a:prstGeom prst="ellipse">
              <a:avLst/>
            </a:prstGeom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/>
                <a:t>가정</a:t>
              </a:r>
              <a:endParaRPr lang="en-US" altLang="ko-KR" sz="1100" b="1" dirty="0" smtClean="0"/>
            </a:p>
            <a:p>
              <a:pPr algn="ctr"/>
              <a:r>
                <a:rPr lang="ko-KR" altLang="en-US" sz="1100" b="1" dirty="0" smtClean="0"/>
                <a:t>에서</a:t>
              </a:r>
              <a:endParaRPr lang="en-US" altLang="ko-KR" sz="1100" b="1" dirty="0" smtClean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42674" y="4509120"/>
              <a:ext cx="105349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50" dirty="0" smtClean="0">
                  <a:solidFill>
                    <a:schemeClr val="tx2">
                      <a:lumMod val="50000"/>
                    </a:schemeClr>
                  </a:solidFill>
                </a:rPr>
                <a:t>30</a:t>
              </a:r>
              <a:r>
                <a:rPr lang="ko-KR" altLang="en-US" sz="1050" dirty="0" smtClean="0">
                  <a:solidFill>
                    <a:schemeClr val="tx2">
                      <a:lumMod val="50000"/>
                    </a:schemeClr>
                  </a:solidFill>
                </a:rPr>
                <a:t>평형 하나로</a:t>
              </a:r>
              <a:endParaRPr lang="en-US" altLang="ko-KR" sz="1050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r>
                <a:rPr lang="ko-KR" altLang="en-US" sz="1050" dirty="0" smtClean="0">
                  <a:solidFill>
                    <a:schemeClr val="tx2">
                      <a:lumMod val="50000"/>
                    </a:schemeClr>
                  </a:solidFill>
                </a:rPr>
                <a:t>온 가족이</a:t>
              </a:r>
              <a:r>
                <a:rPr lang="en-US" altLang="ko-KR" sz="1050" dirty="0" smtClean="0">
                  <a:solidFill>
                    <a:schemeClr val="tx2">
                      <a:lumMod val="50000"/>
                    </a:schemeClr>
                  </a:solidFill>
                </a:rPr>
                <a:t>--</a:t>
              </a:r>
              <a:endParaRPr lang="en-US" altLang="ko-KR" sz="105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5" name="타원 24"/>
            <p:cNvSpPr/>
            <p:nvPr/>
          </p:nvSpPr>
          <p:spPr>
            <a:xfrm>
              <a:off x="7175429" y="6376246"/>
              <a:ext cx="800571" cy="43713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/>
                <a:t>공공장소</a:t>
              </a:r>
              <a:endParaRPr lang="en-US" altLang="ko-KR" sz="1100" b="1" dirty="0" smtClean="0"/>
            </a:p>
          </p:txBody>
        </p:sp>
        <p:sp>
          <p:nvSpPr>
            <p:cNvPr id="26" name="타원 25"/>
            <p:cNvSpPr/>
            <p:nvPr/>
          </p:nvSpPr>
          <p:spPr>
            <a:xfrm>
              <a:off x="7175430" y="5877272"/>
              <a:ext cx="812334" cy="464150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 smtClean="0"/>
                <a:t>일터에서</a:t>
              </a:r>
              <a:endParaRPr lang="en-US" altLang="ko-KR" sz="1100" b="1" dirty="0" smtClean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56176" y="5636536"/>
              <a:ext cx="10615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dirty="0" smtClean="0">
                  <a:solidFill>
                    <a:schemeClr val="tx2">
                      <a:lumMod val="50000"/>
                    </a:schemeClr>
                  </a:solidFill>
                </a:rPr>
                <a:t>사무실</a:t>
              </a:r>
              <a:r>
                <a:rPr lang="en-US" altLang="ko-KR" sz="1100" dirty="0" smtClean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  <a:r>
                <a:rPr lang="ko-KR" altLang="en-US" sz="1100" dirty="0" err="1" smtClean="0">
                  <a:solidFill>
                    <a:schemeClr val="tx2">
                      <a:lumMod val="50000"/>
                    </a:schemeClr>
                  </a:solidFill>
                </a:rPr>
                <a:t>커피샵</a:t>
              </a:r>
              <a:endParaRPr lang="en-US" altLang="ko-KR" sz="1100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r>
                <a:rPr lang="ko-KR" altLang="en-US" sz="1050" dirty="0" smtClean="0">
                  <a:solidFill>
                    <a:schemeClr val="tx2">
                      <a:lumMod val="50000"/>
                    </a:schemeClr>
                  </a:solidFill>
                </a:rPr>
                <a:t>음식점</a:t>
              </a:r>
              <a:r>
                <a:rPr lang="en-US" altLang="ko-KR" sz="1100" dirty="0" smtClean="0">
                  <a:solidFill>
                    <a:schemeClr val="tx2">
                      <a:lumMod val="50000"/>
                    </a:schemeClr>
                  </a:solidFill>
                </a:rPr>
                <a:t>.PC</a:t>
              </a:r>
              <a:r>
                <a:rPr lang="ko-KR" altLang="en-US" sz="1100" dirty="0" smtClean="0">
                  <a:solidFill>
                    <a:schemeClr val="tx2">
                      <a:lumMod val="50000"/>
                    </a:schemeClr>
                  </a:solidFill>
                </a:rPr>
                <a:t>방</a:t>
              </a:r>
              <a:r>
                <a:rPr lang="en-US" altLang="ko-KR" sz="1100" dirty="0" smtClean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871492" y="5677263"/>
              <a:ext cx="1309020" cy="406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 smtClean="0">
                  <a:solidFill>
                    <a:schemeClr val="tx2">
                      <a:lumMod val="50000"/>
                    </a:schemeClr>
                  </a:solidFill>
                </a:rPr>
                <a:t>관공서</a:t>
              </a:r>
              <a:r>
                <a:rPr lang="en-US" altLang="ko-KR" sz="1100" dirty="0" smtClean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  <a:r>
                <a:rPr lang="ko-KR" altLang="en-US" sz="1100" dirty="0" smtClean="0">
                  <a:solidFill>
                    <a:schemeClr val="tx2">
                      <a:lumMod val="50000"/>
                    </a:schemeClr>
                  </a:solidFill>
                </a:rPr>
                <a:t>병원교회학교</a:t>
              </a:r>
              <a:endParaRPr lang="en-US" altLang="ko-KR" sz="1100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r>
                <a:rPr lang="ko-KR" altLang="en-US" sz="1100" dirty="0" smtClean="0">
                  <a:solidFill>
                    <a:schemeClr val="tx2">
                      <a:lumMod val="50000"/>
                    </a:schemeClr>
                  </a:solidFill>
                </a:rPr>
                <a:t>유치원</a:t>
              </a:r>
              <a:r>
                <a:rPr lang="en-US" altLang="ko-KR" sz="1100" dirty="0" smtClean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  <a:r>
                <a:rPr lang="ko-KR" altLang="en-US" sz="1100" dirty="0" smtClean="0">
                  <a:solidFill>
                    <a:schemeClr val="tx2">
                      <a:lumMod val="50000"/>
                    </a:schemeClr>
                  </a:solidFill>
                </a:rPr>
                <a:t>학원</a:t>
              </a:r>
              <a:endParaRPr lang="en-US" altLang="ko-KR" sz="11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157191" y="2383592"/>
            <a:ext cx="4428248" cy="2388111"/>
            <a:chOff x="3542102" y="101706"/>
            <a:chExt cx="2535454" cy="1455835"/>
          </a:xfrm>
        </p:grpSpPr>
        <p:sp>
          <p:nvSpPr>
            <p:cNvPr id="30" name="이등변 삼각형 29"/>
            <p:cNvSpPr/>
            <p:nvPr/>
          </p:nvSpPr>
          <p:spPr>
            <a:xfrm>
              <a:off x="3664148" y="264177"/>
              <a:ext cx="1814931" cy="98866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생명 </a:t>
              </a:r>
              <a:endParaRPr lang="en-US" altLang="ko-KR" sz="24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sz="2400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  <a:r>
                <a:rPr lang="ko-KR" altLang="en-US" sz="2400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대 요소</a:t>
              </a:r>
              <a:endParaRPr lang="en-US" altLang="ko-KR" sz="24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endParaRPr lang="ko-KR" altLang="en-US" sz="1400" b="1" dirty="0"/>
            </a:p>
          </p:txBody>
        </p:sp>
        <p:sp>
          <p:nvSpPr>
            <p:cNvPr id="31" name="타원 30"/>
            <p:cNvSpPr/>
            <p:nvPr/>
          </p:nvSpPr>
          <p:spPr>
            <a:xfrm>
              <a:off x="4308692" y="101706"/>
              <a:ext cx="525842" cy="518982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mtClean="0"/>
                <a:t>물</a:t>
              </a:r>
              <a:endParaRPr lang="ko-KR" altLang="en-US" b="1"/>
            </a:p>
          </p:txBody>
        </p:sp>
        <p:sp>
          <p:nvSpPr>
            <p:cNvPr id="32" name="타원 31"/>
            <p:cNvSpPr/>
            <p:nvPr/>
          </p:nvSpPr>
          <p:spPr>
            <a:xfrm>
              <a:off x="3542102" y="793813"/>
              <a:ext cx="525842" cy="518982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/>
                <a:t>소금</a:t>
              </a:r>
              <a:endParaRPr lang="ko-KR" altLang="en-US" b="1" dirty="0"/>
            </a:p>
          </p:txBody>
        </p:sp>
        <p:sp>
          <p:nvSpPr>
            <p:cNvPr id="33" name="타원 32"/>
            <p:cNvSpPr/>
            <p:nvPr/>
          </p:nvSpPr>
          <p:spPr>
            <a:xfrm>
              <a:off x="5024941" y="514472"/>
              <a:ext cx="1052615" cy="1043069"/>
            </a:xfrm>
            <a:prstGeom prst="ellipse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공기</a:t>
              </a:r>
              <a:endPara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모서리가 둥근 직사각형 33"/>
          <p:cNvSpPr/>
          <p:nvPr/>
        </p:nvSpPr>
        <p:spPr bwMode="auto">
          <a:xfrm>
            <a:off x="629652" y="316992"/>
            <a:ext cx="7416825" cy="703936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defRPr/>
            </a:pPr>
            <a:r>
              <a:rPr lang="ko-KR" altLang="en-US" sz="2800" b="1" i="1" dirty="0" smtClean="0">
                <a:solidFill>
                  <a:srgbClr val="FFC000"/>
                </a:solidFill>
                <a:latin typeface="+mj-ea"/>
              </a:rPr>
              <a:t>참하나 공기멸균정화기 </a:t>
            </a:r>
            <a:r>
              <a:rPr lang="ko-KR" altLang="en-US" sz="2800" b="1" i="1" dirty="0" smtClean="0">
                <a:solidFill>
                  <a:schemeClr val="bg1"/>
                </a:solidFill>
                <a:latin typeface="+mj-ea"/>
              </a:rPr>
              <a:t>명품 소개</a:t>
            </a:r>
            <a:endParaRPr lang="en-US" altLang="ko-KR" sz="2800" b="1" i="1" dirty="0" smtClean="0">
              <a:solidFill>
                <a:schemeClr val="bg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4448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 bwMode="auto">
          <a:xfrm>
            <a:off x="863587" y="482376"/>
            <a:ext cx="7416825" cy="70207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defRPr/>
            </a:pPr>
            <a:r>
              <a:rPr lang="ko-KR" altLang="en-US" sz="2400" b="1" i="1" dirty="0">
                <a:solidFill>
                  <a:srgbClr val="FFC000"/>
                </a:solidFill>
                <a:latin typeface="+mj-ea"/>
              </a:rPr>
              <a:t>맑</a:t>
            </a:r>
            <a:r>
              <a:rPr lang="ko-KR" altLang="en-US" sz="2400" b="1" i="1" dirty="0" smtClean="0">
                <a:solidFill>
                  <a:srgbClr val="FFC000"/>
                </a:solidFill>
                <a:latin typeface="+mj-ea"/>
              </a:rPr>
              <a:t>은 </a:t>
            </a:r>
            <a:r>
              <a:rPr lang="ko-KR" altLang="en-US" sz="2400" b="1" i="1" dirty="0" err="1" smtClean="0">
                <a:solidFill>
                  <a:srgbClr val="FFC000"/>
                </a:solidFill>
                <a:latin typeface="+mj-ea"/>
              </a:rPr>
              <a:t>공기란</a:t>
            </a:r>
            <a:r>
              <a:rPr lang="ko-KR" altLang="en-US" sz="2400" b="1" i="1" dirty="0" smtClean="0">
                <a:solidFill>
                  <a:srgbClr val="FFC000"/>
                </a:solidFill>
                <a:latin typeface="+mj-ea"/>
              </a:rPr>
              <a:t> 무엇인가</a:t>
            </a:r>
            <a:r>
              <a:rPr lang="en-US" altLang="ko-KR" sz="2400" b="1" i="1" dirty="0" smtClean="0">
                <a:solidFill>
                  <a:srgbClr val="FFC000"/>
                </a:solidFill>
                <a:latin typeface="+mj-ea"/>
              </a:rPr>
              <a:t>?</a:t>
            </a:r>
          </a:p>
          <a:p>
            <a:pPr algn="ctr">
              <a:defRPr/>
            </a:pPr>
            <a:r>
              <a:rPr lang="ko-KR" alt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맑은 공기와 빛은 </a:t>
            </a:r>
            <a:r>
              <a:rPr lang="ko-KR" alt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곧 생명이고 건강이다</a:t>
            </a:r>
            <a:r>
              <a:rPr lang="en-US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!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8"/>
          <a:stretch/>
        </p:blipFill>
        <p:spPr>
          <a:xfrm>
            <a:off x="1403647" y="1196407"/>
            <a:ext cx="3206321" cy="2130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627784" y="3340905"/>
            <a:ext cx="4660250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rgbClr val="C00000"/>
                </a:solidFill>
              </a:rPr>
              <a:t>맑은 </a:t>
            </a:r>
            <a:r>
              <a:rPr lang="ko-KR" altLang="en-US" b="1" dirty="0" err="1" smtClean="0">
                <a:solidFill>
                  <a:srgbClr val="C00000"/>
                </a:solidFill>
              </a:rPr>
              <a:t>공기란</a:t>
            </a:r>
            <a:r>
              <a:rPr lang="en-US" altLang="ko-KR" b="1" dirty="0" smtClean="0">
                <a:solidFill>
                  <a:srgbClr val="C00000"/>
                </a:solidFill>
              </a:rPr>
              <a:t>?</a:t>
            </a:r>
          </a:p>
          <a:p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sz="1600" b="1" dirty="0"/>
              <a:t>☞ </a:t>
            </a:r>
            <a:r>
              <a:rPr lang="ko-KR" altLang="en-US" sz="1600" b="1" dirty="0" smtClean="0"/>
              <a:t>미세먼지와 </a:t>
            </a:r>
            <a:r>
              <a:rPr lang="ko-KR" altLang="en-US" sz="1600" b="1" dirty="0"/>
              <a:t>각종 세균이 없는 공기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/>
              <a:t>☞ </a:t>
            </a:r>
            <a:r>
              <a:rPr lang="ko-KR" altLang="en-US" sz="1600" b="1" dirty="0" smtClean="0"/>
              <a:t>음이온과 원적외선이 풍부한 공기</a:t>
            </a:r>
            <a:endParaRPr lang="en-US" altLang="ko-KR" sz="1600" b="1" dirty="0" smtClean="0"/>
          </a:p>
          <a:p>
            <a:pPr>
              <a:lnSpc>
                <a:spcPct val="150000"/>
              </a:lnSpc>
            </a:pPr>
            <a:r>
              <a:rPr lang="en-US" altLang="ko-KR" sz="1600" b="1" dirty="0"/>
              <a:t>☞ </a:t>
            </a:r>
            <a:r>
              <a:rPr lang="ko-KR" altLang="en-US" sz="1600" b="1" dirty="0"/>
              <a:t>매연 및 일산화 탄소 등 유해가스가 없는 공기</a:t>
            </a:r>
            <a:endParaRPr lang="en-US" altLang="ko-KR" sz="1600" b="1" dirty="0"/>
          </a:p>
          <a:p>
            <a:pPr>
              <a:lnSpc>
                <a:spcPct val="150000"/>
              </a:lnSpc>
            </a:pPr>
            <a:r>
              <a:rPr lang="en-US" altLang="ko-KR" sz="1600" b="1" dirty="0" smtClean="0"/>
              <a:t>☞ </a:t>
            </a:r>
            <a:r>
              <a:rPr lang="ko-KR" altLang="en-US" sz="1600" b="1" dirty="0" smtClean="0"/>
              <a:t>적정 온도와 습도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냄새가 없는 공기</a:t>
            </a:r>
            <a:endParaRPr lang="en-US" altLang="ko-KR" sz="1600" b="1" dirty="0" smtClean="0"/>
          </a:p>
          <a:p>
            <a:pPr>
              <a:lnSpc>
                <a:spcPct val="150000"/>
              </a:lnSpc>
            </a:pPr>
            <a:r>
              <a:rPr lang="en-US" altLang="ko-KR" sz="1600" b="1" dirty="0"/>
              <a:t>☞ </a:t>
            </a:r>
            <a:r>
              <a:rPr lang="ko-KR" altLang="en-US" sz="1600" b="1" dirty="0" smtClean="0"/>
              <a:t>대류현상이 있는 공기</a:t>
            </a:r>
            <a:endParaRPr lang="en-US" altLang="ko-KR" sz="1600" b="1" dirty="0"/>
          </a:p>
          <a:p>
            <a:pPr>
              <a:lnSpc>
                <a:spcPct val="150000"/>
              </a:lnSpc>
            </a:pPr>
            <a:r>
              <a:rPr lang="en-US" altLang="ko-KR" sz="1600" b="1" dirty="0"/>
              <a:t>☞ </a:t>
            </a:r>
            <a:r>
              <a:rPr lang="ko-KR" altLang="en-US" sz="1600" b="1" dirty="0" smtClean="0"/>
              <a:t>질소 및 산소 등 적정 비율이 맞는 공기</a:t>
            </a:r>
            <a:endParaRPr lang="en-US" altLang="ko-KR" sz="1600" b="1" dirty="0" smtClean="0"/>
          </a:p>
          <a:p>
            <a:pPr>
              <a:lnSpc>
                <a:spcPct val="150000"/>
              </a:lnSpc>
            </a:pPr>
            <a:r>
              <a:rPr lang="en-US" altLang="ko-KR" sz="1600" b="1" dirty="0"/>
              <a:t>☞ </a:t>
            </a:r>
            <a:r>
              <a:rPr lang="ko-KR" altLang="en-US" sz="1600" b="1" dirty="0" smtClean="0"/>
              <a:t>살균 기능의 오존 등이 적정수준 함유 공기</a:t>
            </a:r>
            <a:endParaRPr lang="en-US" altLang="ko-KR" sz="16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407"/>
            <a:ext cx="3221850" cy="2130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25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051720" y="188640"/>
            <a:ext cx="4840941" cy="6853925"/>
          </a:xfrm>
          <a:custGeom>
            <a:avLst/>
            <a:gdLst>
              <a:gd name="connsiteX0" fmla="*/ 0 w 7543800"/>
              <a:gd name="connsiteY0" fmla="*/ 10680700 h 10680700"/>
              <a:gd name="connsiteX1" fmla="*/ 7543800 w 7543800"/>
              <a:gd name="connsiteY1" fmla="*/ 10680700 h 10680700"/>
              <a:gd name="connsiteX2" fmla="*/ 7543800 w 7543800"/>
              <a:gd name="connsiteY2" fmla="*/ 0 h 10680700"/>
              <a:gd name="connsiteX3" fmla="*/ 0 w 7543800"/>
              <a:gd name="connsiteY3" fmla="*/ 0 h 10680700"/>
              <a:gd name="connsiteX4" fmla="*/ 0 w 7543800"/>
              <a:gd name="connsiteY4" fmla="*/ 10680700 h 10680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543800" h="10680700">
                <a:moveTo>
                  <a:pt x="0" y="10680700"/>
                </a:moveTo>
                <a:lnTo>
                  <a:pt x="7543800" y="10680700"/>
                </a:lnTo>
                <a:lnTo>
                  <a:pt x="7543800" y="0"/>
                </a:lnTo>
                <a:lnTo>
                  <a:pt x="0" y="0"/>
                </a:lnTo>
                <a:lnTo>
                  <a:pt x="0" y="106807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55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87624" y="2578030"/>
            <a:ext cx="6840760" cy="425486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98106" y="703201"/>
            <a:ext cx="3811941" cy="20005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19"/>
              </a:lnSpc>
            </a:pPr>
            <a:r>
              <a:rPr lang="en-US" altLang="ko-KR" sz="2000" b="1" dirty="0" smtClean="0">
                <a:solidFill>
                  <a:srgbClr val="1F497D"/>
                </a:solidFill>
                <a:latin typeface="굴림" pitchFamily="18" charset="0"/>
                <a:cs typeface="굴림" pitchFamily="18" charset="0"/>
              </a:rPr>
              <a:t>1. </a:t>
            </a:r>
            <a:r>
              <a:rPr lang="ko-KR" altLang="en-US" sz="2000" b="1" dirty="0" smtClean="0">
                <a:solidFill>
                  <a:srgbClr val="1F497D"/>
                </a:solidFill>
                <a:cs typeface="굴림" pitchFamily="18" charset="0"/>
              </a:rPr>
              <a:t>음</a:t>
            </a:r>
            <a:r>
              <a:rPr lang="en-US" altLang="zh-CN" sz="2000" b="1" dirty="0" err="1" smtClean="0">
                <a:solidFill>
                  <a:srgbClr val="1F497D"/>
                </a:solidFill>
                <a:cs typeface="굴림" pitchFamily="18" charset="0"/>
              </a:rPr>
              <a:t>이온</a:t>
            </a:r>
            <a:r>
              <a:rPr lang="en-US" altLang="zh-CN" sz="2000" b="1" dirty="0" smtClean="0">
                <a:cs typeface="Times New Roman" pitchFamily="18" charset="0"/>
              </a:rPr>
              <a:t>  </a:t>
            </a:r>
            <a:r>
              <a:rPr lang="en-US" altLang="zh-CN" sz="2000" b="1" dirty="0">
                <a:solidFill>
                  <a:srgbClr val="1F497D"/>
                </a:solidFill>
                <a:cs typeface="굴림" pitchFamily="18" charset="0"/>
              </a:rPr>
              <a:t>발생기</a:t>
            </a:r>
            <a:r>
              <a:rPr lang="en-US" altLang="zh-CN" sz="2000" b="1" dirty="0"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1F497D"/>
                </a:solidFill>
                <a:latin typeface="맑은 고딕" pitchFamily="18" charset="0"/>
                <a:cs typeface="맑은 고딕" pitchFamily="18" charset="0"/>
              </a:rPr>
              <a:t>(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맑은 고딕" pitchFamily="18" charset="0"/>
                <a:cs typeface="맑은 고딕" pitchFamily="18" charset="0"/>
              </a:rPr>
              <a:t>2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굴림" pitchFamily="18" charset="0"/>
                <a:cs typeface="굴림" pitchFamily="18" charset="0"/>
              </a:rPr>
              <a:t>억개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맑은 고딕" pitchFamily="18" charset="0"/>
                <a:cs typeface="맑은 고딕" pitchFamily="18" charset="0"/>
              </a:rPr>
              <a:t>/cm3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1F497D"/>
                </a:solidFill>
                <a:latin typeface="맑은 고딕" pitchFamily="18" charset="0"/>
                <a:cs typeface="맑은 고딕" pitchFamily="18" charset="0"/>
              </a:rPr>
              <a:t>)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529436" y="1125855"/>
            <a:ext cx="6157135" cy="136704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27"/>
              </a:lnSpc>
            </a:pP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이온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발생기에서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뿜어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나오는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다량의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음이온은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얼굴주변으로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1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미터</a:t>
            </a:r>
          </a:p>
          <a:p>
            <a:pPr>
              <a:lnSpc>
                <a:spcPts val="1412"/>
              </a:lnSpc>
            </a:pP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크기로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크린존을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형성하여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막아준다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.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바이러스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뿐만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아니라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박테리아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</a:p>
          <a:p>
            <a:pPr>
              <a:lnSpc>
                <a:spcPts val="1668"/>
              </a:lnSpc>
            </a:pP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알레르기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꽃가루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매연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담배연기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미세먼지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초미세먼지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등을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lnSpc>
                <a:spcPts val="1668"/>
              </a:lnSpc>
            </a:pP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최대한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막아준다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smtClean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.</a:t>
            </a:r>
          </a:p>
          <a:p>
            <a:pPr>
              <a:lnSpc>
                <a:spcPts val="1027"/>
              </a:lnSpc>
            </a:pP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또한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쾌적하고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건강한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실내공기와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자율신경을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안정시켜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세포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활성화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</a:p>
          <a:p>
            <a:pPr>
              <a:lnSpc>
                <a:spcPts val="642"/>
              </a:lnSpc>
            </a:pPr>
            <a:endParaRPr lang="en-US" altLang="zh-CN" sz="2400" b="1" dirty="0"/>
          </a:p>
          <a:p>
            <a:pPr>
              <a:lnSpc>
                <a:spcPts val="1155"/>
              </a:lnSpc>
            </a:pP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면역력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증가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집중력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향상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혈액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정화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피로회복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알레르기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체질개선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통증</a:t>
            </a:r>
            <a:endParaRPr lang="en-US" altLang="zh-CN" sz="1400" b="1" dirty="0">
              <a:solidFill>
                <a:srgbClr val="231F20"/>
              </a:solidFill>
              <a:latin typeface="굴림" pitchFamily="18" charset="0"/>
              <a:cs typeface="굴림" pitchFamily="18" charset="0"/>
            </a:endParaRPr>
          </a:p>
          <a:p>
            <a:pPr>
              <a:lnSpc>
                <a:spcPts val="1668"/>
              </a:lnSpc>
            </a:pP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완화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피부미용에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 err="1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효과적이다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smtClean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.</a:t>
            </a:r>
            <a:endParaRPr lang="en-US" altLang="zh-CN" sz="1400" b="1" dirty="0">
              <a:solidFill>
                <a:srgbClr val="231F20"/>
              </a:solidFill>
              <a:latin typeface="맑은 고딕" pitchFamily="18" charset="0"/>
              <a:cs typeface="맑은 고딕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27584" y="0"/>
            <a:ext cx="7920880" cy="6853925"/>
          </a:xfrm>
          <a:custGeom>
            <a:avLst/>
            <a:gdLst>
              <a:gd name="connsiteX0" fmla="*/ 0 w 7543800"/>
              <a:gd name="connsiteY0" fmla="*/ 10680700 h 10680700"/>
              <a:gd name="connsiteX1" fmla="*/ 7543800 w 7543800"/>
              <a:gd name="connsiteY1" fmla="*/ 10680700 h 10680700"/>
              <a:gd name="connsiteX2" fmla="*/ 7543800 w 7543800"/>
              <a:gd name="connsiteY2" fmla="*/ 0 h 10680700"/>
              <a:gd name="connsiteX3" fmla="*/ 0 w 7543800"/>
              <a:gd name="connsiteY3" fmla="*/ 0 h 10680700"/>
              <a:gd name="connsiteX4" fmla="*/ 0 w 7543800"/>
              <a:gd name="connsiteY4" fmla="*/ 10680700 h 10680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543800" h="10680700">
                <a:moveTo>
                  <a:pt x="0" y="10680700"/>
                </a:moveTo>
                <a:lnTo>
                  <a:pt x="7543800" y="10680700"/>
                </a:lnTo>
                <a:lnTo>
                  <a:pt x="7543800" y="0"/>
                </a:lnTo>
                <a:lnTo>
                  <a:pt x="0" y="0"/>
                </a:lnTo>
                <a:lnTo>
                  <a:pt x="0" y="106807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55"/>
          </a:p>
        </p:txBody>
      </p:sp>
      <p:sp>
        <p:nvSpPr>
          <p:cNvPr id="2" name="TextBox 1"/>
          <p:cNvSpPr txBox="1"/>
          <p:nvPr/>
        </p:nvSpPr>
        <p:spPr>
          <a:xfrm>
            <a:off x="1411797" y="980728"/>
            <a:ext cx="4321119" cy="20005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19"/>
              </a:lnSpc>
            </a:pPr>
            <a:r>
              <a:rPr lang="en-US" altLang="zh-CN" sz="2000" b="1" dirty="0">
                <a:solidFill>
                  <a:srgbClr val="1F497D"/>
                </a:solidFill>
                <a:latin typeface="맑은 고딕" pitchFamily="18" charset="0"/>
                <a:cs typeface="맑은 고딕" pitchFamily="18" charset="0"/>
              </a:rPr>
              <a:t>2.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1F497D"/>
                </a:solidFill>
                <a:latin typeface="굴림" pitchFamily="18" charset="0"/>
                <a:cs typeface="굴림" pitchFamily="18" charset="0"/>
              </a:rPr>
              <a:t>초강력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1F497D"/>
                </a:solidFill>
                <a:latin typeface="맑은 고딕" pitchFamily="18" charset="0"/>
                <a:cs typeface="맑은 고딕" pitchFamily="18" charset="0"/>
              </a:rPr>
              <a:t>UVC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b="1" dirty="0">
                <a:solidFill>
                  <a:srgbClr val="1F497D"/>
                </a:solidFill>
                <a:latin typeface="굴림" pitchFamily="18" charset="0"/>
                <a:cs typeface="굴림" pitchFamily="18" charset="0"/>
              </a:rPr>
              <a:t>살균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b="1" dirty="0">
                <a:solidFill>
                  <a:srgbClr val="1F497D"/>
                </a:solidFill>
                <a:latin typeface="굴림" pitchFamily="18" charset="0"/>
                <a:cs typeface="굴림" pitchFamily="18" charset="0"/>
              </a:rPr>
              <a:t>램프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1F497D"/>
                </a:solidFill>
                <a:latin typeface="맑은 고딕" pitchFamily="18" charset="0"/>
                <a:cs typeface="맑은 고딕" pitchFamily="18" charset="0"/>
              </a:rPr>
              <a:t>(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맑은 고딕" pitchFamily="18" charset="0"/>
                <a:cs typeface="맑은 고딕" pitchFamily="18" charset="0"/>
              </a:rPr>
              <a:t>UV150W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1F497D"/>
                </a:solidFill>
                <a:latin typeface="맑은 고딕" pitchFamily="18" charset="0"/>
                <a:cs typeface="맑은 고딕" pitchFamily="18" charset="0"/>
              </a:rPr>
              <a:t>)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663617" y="1183621"/>
            <a:ext cx="5970609" cy="69249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tabLst>
                <a:tab pos="89645" algn="l"/>
              </a:tabLst>
            </a:pPr>
            <a:r>
              <a:rPr lang="en-US" altLang="zh-CN" sz="1400" b="1" dirty="0" err="1" smtClean="0">
                <a:solidFill>
                  <a:srgbClr val="58595B"/>
                </a:solidFill>
                <a:latin typeface="굴림" pitchFamily="18" charset="0"/>
                <a:cs typeface="굴림" pitchFamily="18" charset="0"/>
              </a:rPr>
              <a:t>자외선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살균효과는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자외선의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파장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250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∼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260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㎚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부근에서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극대화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되며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,</a:t>
            </a:r>
          </a:p>
          <a:p>
            <a:pPr>
              <a:tabLst>
                <a:tab pos="89645" algn="l"/>
              </a:tabLst>
            </a:pP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살균선의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조사에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따라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살균선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(UVC)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은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핵산류에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흡수되어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변화하고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신진</a:t>
            </a:r>
          </a:p>
          <a:p>
            <a:pPr>
              <a:tabLst>
                <a:tab pos="89645" algn="l"/>
              </a:tabLst>
            </a:pP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대사에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장해를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일으키며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증식능력을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잃고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사멸되는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rPr>
              <a:t>과정을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거친다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latin typeface="맑은 고딕" pitchFamily="18" charset="0"/>
                <a:cs typeface="맑은 고딕" pitchFamily="18" charset="0"/>
              </a:rPr>
              <a:t>.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1547665" y="2060848"/>
            <a:ext cx="7344815" cy="1626532"/>
            <a:chOff x="1403648" y="2147240"/>
            <a:chExt cx="7344815" cy="1626532"/>
          </a:xfrm>
        </p:grpSpPr>
        <p:sp>
          <p:nvSpPr>
            <p:cNvPr id="5" name="TextBox 1"/>
            <p:cNvSpPr txBox="1"/>
            <p:nvPr/>
          </p:nvSpPr>
          <p:spPr>
            <a:xfrm>
              <a:off x="1411796" y="2147240"/>
              <a:ext cx="3268523" cy="182294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963"/>
                </a:lnSpc>
              </a:pPr>
              <a:r>
                <a:rPr lang="en-US" altLang="zh-CN" sz="1400" b="1" dirty="0">
                  <a:solidFill>
                    <a:srgbClr val="FF0000"/>
                  </a:solidFill>
                  <a:latin typeface="맑은 고딕" pitchFamily="18" charset="0"/>
                  <a:cs typeface="맑은 고딕" pitchFamily="18" charset="0"/>
                </a:rPr>
                <a:t>=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FF0000"/>
                  </a:solidFill>
                  <a:latin typeface="굴림" pitchFamily="18" charset="0"/>
                  <a:cs typeface="굴림" pitchFamily="18" charset="0"/>
                </a:rPr>
                <a:t>자외선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FF0000"/>
                  </a:solidFill>
                  <a:latin typeface="굴림" pitchFamily="18" charset="0"/>
                  <a:cs typeface="굴림" pitchFamily="18" charset="0"/>
                </a:rPr>
                <a:t>살균의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FF0000"/>
                  </a:solidFill>
                  <a:latin typeface="굴림" pitchFamily="18" charset="0"/>
                  <a:cs typeface="굴림" pitchFamily="18" charset="0"/>
                </a:rPr>
                <a:t>특징은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FF0000"/>
                  </a:solidFill>
                  <a:latin typeface="굴림" pitchFamily="18" charset="0"/>
                  <a:cs typeface="굴림" pitchFamily="18" charset="0"/>
                </a:rPr>
                <a:t>다음과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FF0000"/>
                  </a:solidFill>
                  <a:latin typeface="굴림" pitchFamily="18" charset="0"/>
                  <a:cs typeface="굴림" pitchFamily="18" charset="0"/>
                </a:rPr>
                <a:t>같다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FF0000"/>
                  </a:solidFill>
                  <a:latin typeface="맑은 고딕" pitchFamily="18" charset="0"/>
                  <a:cs typeface="맑은 고딕" pitchFamily="18" charset="0"/>
                </a:rPr>
                <a:t>.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FF0000"/>
                  </a:solidFill>
                  <a:latin typeface="맑은 고딕" pitchFamily="18" charset="0"/>
                  <a:cs typeface="맑은 고딕" pitchFamily="18" charset="0"/>
                </a:rPr>
                <a:t>=</a:t>
              </a:r>
            </a:p>
          </p:txBody>
        </p:sp>
        <p:sp>
          <p:nvSpPr>
            <p:cNvPr id="6" name="TextBox 1"/>
            <p:cNvSpPr txBox="1"/>
            <p:nvPr/>
          </p:nvSpPr>
          <p:spPr>
            <a:xfrm>
              <a:off x="1411797" y="2391395"/>
              <a:ext cx="2550378" cy="182294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-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모든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균종에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대해서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유효하다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.</a:t>
              </a:r>
            </a:p>
          </p:txBody>
        </p:sp>
        <p:sp>
          <p:nvSpPr>
            <p:cNvPr id="7" name="TextBox 1"/>
            <p:cNvSpPr txBox="1"/>
            <p:nvPr/>
          </p:nvSpPr>
          <p:spPr>
            <a:xfrm>
              <a:off x="1411796" y="2627736"/>
              <a:ext cx="7336667" cy="182294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 marL="285750" indent="-285750">
                <a:lnSpc>
                  <a:spcPts val="1027"/>
                </a:lnSpc>
                <a:buFontTx/>
                <a:buChar char="-"/>
              </a:pPr>
              <a:r>
                <a:rPr lang="en-US" altLang="zh-CN" sz="1400" b="1" dirty="0" err="1" smtClean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약물이나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가열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등에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의한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살균방법과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달리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 err="1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피조사물에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 err="1" smtClean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거의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 err="1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변화를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 err="1" smtClean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주</a:t>
              </a:r>
              <a:r>
                <a:rPr lang="en-US" altLang="zh-CN" sz="1400" b="1" dirty="0" err="1" smtClean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지</a:t>
              </a:r>
              <a:r>
                <a:rPr lang="en-US" altLang="zh-CN" sz="1400" b="1" dirty="0" smtClean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 </a:t>
              </a:r>
              <a:r>
                <a:rPr lang="ko-KR" altLang="en-US" sz="1400" b="1" dirty="0" smtClean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않는다</a:t>
              </a:r>
              <a:r>
                <a:rPr lang="en-US" altLang="ko-KR" sz="1400" b="1" dirty="0" smtClean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.</a:t>
              </a:r>
              <a:endParaRPr lang="en-US" altLang="zh-CN" sz="1400" b="1" dirty="0">
                <a:solidFill>
                  <a:srgbClr val="231F20"/>
                </a:solidFill>
                <a:latin typeface="굴림" pitchFamily="18" charset="0"/>
                <a:cs typeface="굴림" pitchFamily="18" charset="0"/>
              </a:endParaRPr>
            </a:p>
          </p:txBody>
        </p:sp>
        <p:sp>
          <p:nvSpPr>
            <p:cNvPr id="9" name="TextBox 1"/>
            <p:cNvSpPr txBox="1"/>
            <p:nvPr/>
          </p:nvSpPr>
          <p:spPr>
            <a:xfrm>
              <a:off x="1403648" y="2894615"/>
              <a:ext cx="2858155" cy="174407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-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사용방법이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간단하며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경제적이다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.</a:t>
              </a:r>
            </a:p>
          </p:txBody>
        </p:sp>
        <p:sp>
          <p:nvSpPr>
            <p:cNvPr id="10" name="TextBox 1"/>
            <p:cNvSpPr txBox="1"/>
            <p:nvPr/>
          </p:nvSpPr>
          <p:spPr>
            <a:xfrm>
              <a:off x="1411796" y="3126266"/>
              <a:ext cx="5515934" cy="182294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-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공기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물의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살균에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가장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적당하다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.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공기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물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이외의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대부분의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물질은</a:t>
              </a:r>
            </a:p>
          </p:txBody>
        </p:sp>
        <p:sp>
          <p:nvSpPr>
            <p:cNvPr id="11" name="TextBox 1"/>
            <p:cNvSpPr txBox="1"/>
            <p:nvPr/>
          </p:nvSpPr>
          <p:spPr>
            <a:xfrm>
              <a:off x="1688175" y="3351068"/>
              <a:ext cx="2960747" cy="174407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조사를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받은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표면의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살균에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한정한다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.</a:t>
              </a:r>
            </a:p>
          </p:txBody>
        </p:sp>
        <p:sp>
          <p:nvSpPr>
            <p:cNvPr id="12" name="TextBox 1"/>
            <p:cNvSpPr txBox="1"/>
            <p:nvPr/>
          </p:nvSpPr>
          <p:spPr>
            <a:xfrm>
              <a:off x="1411796" y="3599365"/>
              <a:ext cx="3919343" cy="174407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-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살균효과는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조사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중에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한하며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잔존하지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않는다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.</a:t>
              </a: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1277398" y="4047189"/>
            <a:ext cx="6246930" cy="2118115"/>
            <a:chOff x="1421414" y="3975181"/>
            <a:chExt cx="6246930" cy="2118115"/>
          </a:xfrm>
        </p:grpSpPr>
        <p:sp>
          <p:nvSpPr>
            <p:cNvPr id="13" name="TextBox 1"/>
            <p:cNvSpPr txBox="1"/>
            <p:nvPr/>
          </p:nvSpPr>
          <p:spPr>
            <a:xfrm>
              <a:off x="1421414" y="3975181"/>
              <a:ext cx="4018729" cy="212943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219"/>
                </a:lnSpc>
              </a:pP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3.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굴림" pitchFamily="18" charset="0"/>
                  <a:cs typeface="굴림" pitchFamily="18" charset="0"/>
                </a:rPr>
                <a:t>오존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굴림" pitchFamily="18" charset="0"/>
                  <a:cs typeface="굴림" pitchFamily="18" charset="0"/>
                </a:rPr>
                <a:t>발생기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(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굴림" pitchFamily="18" charset="0"/>
                  <a:cs typeface="굴림" pitchFamily="18" charset="0"/>
                </a:rPr>
                <a:t>오존발생량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: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b="1" dirty="0">
                  <a:solidFill>
                    <a:srgbClr val="FF0000"/>
                  </a:solidFill>
                  <a:latin typeface="맑은 고딕" pitchFamily="18" charset="0"/>
                  <a:cs typeface="맑은 고딕" pitchFamily="18" charset="0"/>
                </a:rPr>
                <a:t>2~3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FF0000"/>
                  </a:solidFill>
                  <a:latin typeface="맑은 고딕" pitchFamily="18" charset="0"/>
                  <a:cs typeface="맑은 고딕" pitchFamily="18" charset="0"/>
                </a:rPr>
                <a:t>g/h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)</a:t>
              </a:r>
            </a:p>
          </p:txBody>
        </p:sp>
        <p:sp>
          <p:nvSpPr>
            <p:cNvPr id="14" name="TextBox 1"/>
            <p:cNvSpPr txBox="1"/>
            <p:nvPr/>
          </p:nvSpPr>
          <p:spPr>
            <a:xfrm>
              <a:off x="1652910" y="4314732"/>
              <a:ext cx="5655394" cy="174407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공중부유균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낙하균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및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실내공기를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무균화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시키는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최적의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살균장치이다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.</a:t>
              </a:r>
            </a:p>
          </p:txBody>
        </p:sp>
        <p:sp>
          <p:nvSpPr>
            <p:cNvPr id="15" name="TextBox 1"/>
            <p:cNvSpPr txBox="1"/>
            <p:nvPr/>
          </p:nvSpPr>
          <p:spPr>
            <a:xfrm>
              <a:off x="1673467" y="4730368"/>
              <a:ext cx="3978653" cy="174407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–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확실한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살균력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(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유해세균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살균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전염병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예방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등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)</a:t>
              </a:r>
            </a:p>
          </p:txBody>
        </p:sp>
        <p:sp>
          <p:nvSpPr>
            <p:cNvPr id="16" name="TextBox 1"/>
            <p:cNvSpPr txBox="1"/>
            <p:nvPr/>
          </p:nvSpPr>
          <p:spPr>
            <a:xfrm>
              <a:off x="1685937" y="4925962"/>
              <a:ext cx="5982407" cy="405239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–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 err="1" smtClean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악취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각종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곰팡이균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암모니아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메탄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각종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잔류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농약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등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유해가스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제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거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.</a:t>
              </a:r>
            </a:p>
            <a:p>
              <a:pPr>
                <a:lnSpc>
                  <a:spcPts val="642"/>
                </a:lnSpc>
              </a:pPr>
              <a:endParaRPr lang="en-US" altLang="zh-CN" sz="2800" b="1" dirty="0"/>
            </a:p>
            <a:p>
              <a:pPr>
                <a:lnSpc>
                  <a:spcPts val="1219"/>
                </a:lnSpc>
              </a:pP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–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과일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채소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등의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부패방지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및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신선도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유지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.</a:t>
              </a:r>
            </a:p>
          </p:txBody>
        </p:sp>
        <p:sp>
          <p:nvSpPr>
            <p:cNvPr id="17" name="TextBox 1"/>
            <p:cNvSpPr txBox="1"/>
            <p:nvPr/>
          </p:nvSpPr>
          <p:spPr>
            <a:xfrm>
              <a:off x="1668812" y="5338663"/>
              <a:ext cx="5711500" cy="477054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–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내장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에어브로워에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의하여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실내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공기가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순환되며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무균상태로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살균됨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.</a:t>
              </a:r>
            </a:p>
            <a:p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–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 err="1" smtClean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살균</a:t>
              </a:r>
              <a:r>
                <a:rPr lang="en-US" altLang="zh-CN" sz="1400" b="1" dirty="0" smtClean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탈취는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물론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각종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중금속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및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유해물질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분해에도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뛰어난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효과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.</a:t>
              </a:r>
            </a:p>
          </p:txBody>
        </p:sp>
        <p:sp>
          <p:nvSpPr>
            <p:cNvPr id="18" name="TextBox 1"/>
            <p:cNvSpPr txBox="1"/>
            <p:nvPr/>
          </p:nvSpPr>
          <p:spPr>
            <a:xfrm>
              <a:off x="1614946" y="5918889"/>
              <a:ext cx="5405326" cy="174407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–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각종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독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해충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(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바퀴벌레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개미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파리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,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모기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등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)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제거에도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굴림" pitchFamily="18" charset="0"/>
                  <a:cs typeface="굴림" pitchFamily="18" charset="0"/>
                </a:rPr>
                <a:t>효과적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>
                  <a:solidFill>
                    <a:srgbClr val="231F20"/>
                  </a:solidFill>
                  <a:latin typeface="맑은 고딕" pitchFamily="18" charset="0"/>
                  <a:cs typeface="맑은 고딕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8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95536" y="31459"/>
            <a:ext cx="8136904" cy="6853925"/>
          </a:xfrm>
          <a:custGeom>
            <a:avLst/>
            <a:gdLst>
              <a:gd name="connsiteX0" fmla="*/ 0 w 7543800"/>
              <a:gd name="connsiteY0" fmla="*/ 10680700 h 10680700"/>
              <a:gd name="connsiteX1" fmla="*/ 7543800 w 7543800"/>
              <a:gd name="connsiteY1" fmla="*/ 10680700 h 10680700"/>
              <a:gd name="connsiteX2" fmla="*/ 7543800 w 7543800"/>
              <a:gd name="connsiteY2" fmla="*/ 0 h 10680700"/>
              <a:gd name="connsiteX3" fmla="*/ 0 w 7543800"/>
              <a:gd name="connsiteY3" fmla="*/ 0 h 10680700"/>
              <a:gd name="connsiteX4" fmla="*/ 0 w 7543800"/>
              <a:gd name="connsiteY4" fmla="*/ 10680700 h 10680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543800" h="10680700">
                <a:moveTo>
                  <a:pt x="0" y="10680700"/>
                </a:moveTo>
                <a:lnTo>
                  <a:pt x="7543800" y="10680700"/>
                </a:lnTo>
                <a:lnTo>
                  <a:pt x="7543800" y="0"/>
                </a:lnTo>
                <a:lnTo>
                  <a:pt x="0" y="0"/>
                </a:lnTo>
                <a:lnTo>
                  <a:pt x="0" y="106807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55"/>
          </a:p>
        </p:txBody>
      </p:sp>
      <p:sp>
        <p:nvSpPr>
          <p:cNvPr id="3" name="Freeform 3"/>
          <p:cNvSpPr/>
          <p:nvPr/>
        </p:nvSpPr>
        <p:spPr>
          <a:xfrm>
            <a:off x="1643602" y="413362"/>
            <a:ext cx="5160646" cy="467558"/>
          </a:xfrm>
          <a:custGeom>
            <a:avLst/>
            <a:gdLst>
              <a:gd name="connsiteX0" fmla="*/ 0 w 5419728"/>
              <a:gd name="connsiteY0" fmla="*/ 371450 h 371450"/>
              <a:gd name="connsiteX1" fmla="*/ 5419728 w 5419728"/>
              <a:gd name="connsiteY1" fmla="*/ 371450 h 371450"/>
              <a:gd name="connsiteX2" fmla="*/ 5419728 w 5419728"/>
              <a:gd name="connsiteY2" fmla="*/ 0 h 371450"/>
              <a:gd name="connsiteX3" fmla="*/ 0 w 5419728"/>
              <a:gd name="connsiteY3" fmla="*/ 0 h 371450"/>
              <a:gd name="connsiteX4" fmla="*/ 0 w 5419728"/>
              <a:gd name="connsiteY4" fmla="*/ 371450 h 371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419728" h="371450">
                <a:moveTo>
                  <a:pt x="0" y="371450"/>
                </a:moveTo>
                <a:lnTo>
                  <a:pt x="5419728" y="371450"/>
                </a:lnTo>
                <a:lnTo>
                  <a:pt x="5419728" y="0"/>
                </a:lnTo>
                <a:lnTo>
                  <a:pt x="0" y="0"/>
                </a:lnTo>
                <a:lnTo>
                  <a:pt x="0" y="37145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Freeform 3"/>
          <p:cNvSpPr/>
          <p:nvPr/>
        </p:nvSpPr>
        <p:spPr>
          <a:xfrm>
            <a:off x="1499587" y="1321527"/>
            <a:ext cx="3700355" cy="720879"/>
          </a:xfrm>
          <a:custGeom>
            <a:avLst/>
            <a:gdLst>
              <a:gd name="connsiteX0" fmla="*/ 0 w 5766386"/>
              <a:gd name="connsiteY0" fmla="*/ 1123369 h 1123369"/>
              <a:gd name="connsiteX1" fmla="*/ 5766386 w 5766386"/>
              <a:gd name="connsiteY1" fmla="*/ 1123369 h 1123369"/>
              <a:gd name="connsiteX2" fmla="*/ 5766386 w 5766386"/>
              <a:gd name="connsiteY2" fmla="*/ 0 h 1123369"/>
              <a:gd name="connsiteX3" fmla="*/ 0 w 5766386"/>
              <a:gd name="connsiteY3" fmla="*/ 0 h 1123369"/>
              <a:gd name="connsiteX4" fmla="*/ 0 w 5766386"/>
              <a:gd name="connsiteY4" fmla="*/ 1123369 h 11233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766386" h="1123369">
                <a:moveTo>
                  <a:pt x="0" y="1123369"/>
                </a:moveTo>
                <a:lnTo>
                  <a:pt x="5766386" y="1123369"/>
                </a:lnTo>
                <a:lnTo>
                  <a:pt x="5766386" y="0"/>
                </a:lnTo>
                <a:lnTo>
                  <a:pt x="0" y="0"/>
                </a:lnTo>
                <a:lnTo>
                  <a:pt x="0" y="1123369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425" y="1747283"/>
            <a:ext cx="2368074" cy="1792075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0469" y="1745390"/>
            <a:ext cx="1995587" cy="1760799"/>
          </a:xfrm>
          <a:prstGeom prst="rect">
            <a:avLst/>
          </a:prstGeom>
          <a:noFill/>
        </p:spPr>
      </p:pic>
      <p:sp>
        <p:nvSpPr>
          <p:cNvPr id="7" name="TextBox 1"/>
          <p:cNvSpPr txBox="1"/>
          <p:nvPr/>
        </p:nvSpPr>
        <p:spPr>
          <a:xfrm>
            <a:off x="922153" y="668340"/>
            <a:ext cx="7083670" cy="89255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19"/>
              </a:lnSpc>
              <a:tabLst>
                <a:tab pos="81496" algn="l"/>
                <a:tab pos="684566" algn="l"/>
              </a:tabLst>
            </a:pPr>
            <a:r>
              <a:rPr lang="en-US" altLang="zh-CN" sz="2800" dirty="0"/>
              <a:t>     </a:t>
            </a:r>
            <a:r>
              <a:rPr lang="en-US" altLang="zh-CN" sz="2800" dirty="0" smtClean="0"/>
              <a:t> </a:t>
            </a:r>
            <a:r>
              <a:rPr lang="en-US" altLang="zh-CN" sz="2800" b="1" dirty="0" err="1" smtClean="0">
                <a:latin typeface="굴림" pitchFamily="18" charset="0"/>
                <a:cs typeface="굴림" pitchFamily="18" charset="0"/>
              </a:rPr>
              <a:t>실내의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latin typeface="굴림" pitchFamily="18" charset="0"/>
                <a:cs typeface="굴림" pitchFamily="18" charset="0"/>
              </a:rPr>
              <a:t>공기정화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latin typeface="굴림" pitchFamily="18" charset="0"/>
                <a:cs typeface="굴림" pitchFamily="18" charset="0"/>
              </a:rPr>
              <a:t>및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굴림" pitchFamily="18" charset="0"/>
                <a:cs typeface="굴림" pitchFamily="18" charset="0"/>
              </a:rPr>
              <a:t>살균장치</a:t>
            </a:r>
            <a:endParaRPr lang="en-US" altLang="zh-CN" sz="2800" b="1" dirty="0">
              <a:latin typeface="굴림" pitchFamily="18" charset="0"/>
              <a:cs typeface="굴림" pitchFamily="18" charset="0"/>
            </a:endParaRPr>
          </a:p>
          <a:p>
            <a:pPr>
              <a:lnSpc>
                <a:spcPts val="1219"/>
              </a:lnSpc>
              <a:tabLst>
                <a:tab pos="81496" algn="l"/>
                <a:tab pos="684566" algn="l"/>
              </a:tabLst>
            </a:pPr>
            <a:endParaRPr lang="en-US" altLang="zh-CN" sz="2800" b="1" dirty="0">
              <a:latin typeface="굴림" pitchFamily="18" charset="0"/>
              <a:cs typeface="굴림" pitchFamily="18" charset="0"/>
            </a:endParaRPr>
          </a:p>
          <a:p>
            <a:pPr>
              <a:lnSpc>
                <a:spcPts val="1668"/>
              </a:lnSpc>
              <a:tabLst>
                <a:tab pos="81496" algn="l"/>
                <a:tab pos="684566" algn="l"/>
              </a:tabLst>
            </a:pPr>
            <a:r>
              <a:rPr lang="en-US" altLang="zh-CN" sz="1400" b="1" dirty="0">
                <a:latin typeface="굴림" pitchFamily="18" charset="0"/>
                <a:cs typeface="굴림" pitchFamily="18" charset="0"/>
              </a:rPr>
              <a:t>본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>
                <a:latin typeface="굴림" pitchFamily="18" charset="0"/>
                <a:cs typeface="굴림" pitchFamily="18" charset="0"/>
              </a:rPr>
              <a:t>제품은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smtClean="0">
                <a:latin typeface="굴림" pitchFamily="18" charset="0"/>
                <a:cs typeface="굴림" pitchFamily="18" charset="0"/>
              </a:rPr>
              <a:t>인</a:t>
            </a:r>
            <a:r>
              <a:rPr lang="ko-KR" altLang="en-US" sz="1400" b="1" dirty="0" smtClean="0">
                <a:latin typeface="굴림" pitchFamily="18" charset="0"/>
                <a:cs typeface="굴림" pitchFamily="18" charset="0"/>
              </a:rPr>
              <a:t>체</a:t>
            </a:r>
            <a:r>
              <a:rPr lang="en-US" altLang="zh-CN" sz="1400" b="1" dirty="0" smtClean="0">
                <a:latin typeface="굴림" pitchFamily="18" charset="0"/>
                <a:cs typeface="굴림" pitchFamily="18" charset="0"/>
              </a:rPr>
              <a:t>에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latin typeface="굴림" pitchFamily="18" charset="0"/>
                <a:cs typeface="굴림" pitchFamily="18" charset="0"/>
              </a:rPr>
              <a:t>전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>
                <a:latin typeface="굴림" pitchFamily="18" charset="0"/>
                <a:cs typeface="굴림" pitchFamily="18" charset="0"/>
              </a:rPr>
              <a:t>전혀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무해한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이온교환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방식</a:t>
            </a:r>
            <a:r>
              <a:rPr lang="en-US" altLang="zh-CN" sz="1400" b="1" dirty="0" smtClean="0">
                <a:latin typeface="맑은 고딕" pitchFamily="18" charset="0"/>
                <a:cs typeface="맑은 고딕" pitchFamily="18" charset="0"/>
              </a:rPr>
              <a:t>,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흡착방식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원적외선과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산소군</a:t>
            </a:r>
            <a:r>
              <a:rPr lang="en-US" altLang="zh-CN" sz="1400" b="1" dirty="0">
                <a:latin typeface="맑은 고딕" pitchFamily="18" charset="0"/>
                <a:cs typeface="굴림" pitchFamily="18" charset="0"/>
              </a:rPr>
              <a:t>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복합원리</a:t>
            </a:r>
            <a:r>
              <a:rPr lang="ko-KR" altLang="en-US" sz="1400" b="1" dirty="0" smtClean="0">
                <a:latin typeface="굴림" pitchFamily="18" charset="0"/>
                <a:cs typeface="굴림" pitchFamily="18" charset="0"/>
              </a:rPr>
              <a:t>를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ts val="1668"/>
              </a:lnSpc>
              <a:tabLst>
                <a:tab pos="81496" algn="l"/>
                <a:tab pos="684566" algn="l"/>
              </a:tabLst>
            </a:pP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이용</a:t>
            </a:r>
            <a:r>
              <a:rPr lang="en-US" altLang="zh-CN" sz="1400" b="1" dirty="0" smtClean="0">
                <a:latin typeface="굴림" pitchFamily="18" charset="0"/>
                <a:cs typeface="굴림" pitchFamily="18" charset="0"/>
              </a:rPr>
              <a:t>,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각종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질병균과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부패</a:t>
            </a:r>
            <a:r>
              <a:rPr lang="en-US" altLang="zh-CN" sz="1400" b="1" dirty="0" smtClean="0">
                <a:latin typeface="굴림" pitchFamily="18" charset="0"/>
                <a:cs typeface="굴림" pitchFamily="18" charset="0"/>
              </a:rPr>
              <a:t>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바이러균</a:t>
            </a:r>
            <a:r>
              <a:rPr lang="ko-KR" altLang="en-US" sz="1400" b="1" dirty="0" smtClean="0">
                <a:latin typeface="굴림" pitchFamily="18" charset="0"/>
                <a:cs typeface="굴림" pitchFamily="18" charset="0"/>
              </a:rPr>
              <a:t>을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공기중에서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살균</a:t>
            </a:r>
            <a:r>
              <a:rPr lang="ko-KR" altLang="en-US" sz="1400" b="1" dirty="0" smtClean="0">
                <a:latin typeface="굴림" pitchFamily="18" charset="0"/>
                <a:cs typeface="굴림" pitchFamily="18" charset="0"/>
              </a:rPr>
              <a:t>하는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효과</a:t>
            </a:r>
            <a:r>
              <a:rPr lang="ko-KR" altLang="en-US" sz="1400" b="1" dirty="0" smtClean="0">
                <a:latin typeface="굴림" pitchFamily="18" charset="0"/>
                <a:cs typeface="굴림" pitchFamily="18" charset="0"/>
              </a:rPr>
              <a:t>가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있는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 err="1" smtClean="0">
                <a:latin typeface="굴림" pitchFamily="18" charset="0"/>
                <a:cs typeface="굴림" pitchFamily="18" charset="0"/>
              </a:rPr>
              <a:t>제품이다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latin typeface="맑은 고딕" pitchFamily="18" charset="0"/>
                <a:cs typeface="맑은 고딕" pitchFamily="18" charset="0"/>
              </a:rPr>
              <a:t>.</a:t>
            </a:r>
          </a:p>
          <a:p>
            <a:pPr>
              <a:lnSpc>
                <a:spcPts val="834"/>
              </a:lnSpc>
              <a:tabLst>
                <a:tab pos="81496" algn="l"/>
                <a:tab pos="684566" algn="l"/>
              </a:tabLst>
            </a:pPr>
            <a:r>
              <a:rPr lang="en-US" altLang="zh-CN" sz="1400" dirty="0">
                <a:latin typeface="맑은 고딕" pitchFamily="18" charset="0"/>
                <a:cs typeface="맑은 고딕" pitchFamily="18" charset="0"/>
              </a:rPr>
              <a:t>.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contrast="-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00026" y="1491738"/>
            <a:ext cx="2680455" cy="2346516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1859627" y="3933056"/>
            <a:ext cx="5304661" cy="2858953"/>
            <a:chOff x="1475656" y="3717032"/>
            <a:chExt cx="5903378" cy="2858953"/>
          </a:xfrm>
        </p:grpSpPr>
        <p:sp>
          <p:nvSpPr>
            <p:cNvPr id="9" name="TextBox 1"/>
            <p:cNvSpPr txBox="1"/>
            <p:nvPr/>
          </p:nvSpPr>
          <p:spPr>
            <a:xfrm>
              <a:off x="1475656" y="3717032"/>
              <a:ext cx="4812215" cy="24744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540"/>
                </a:lnSpc>
              </a:pPr>
              <a:r>
                <a:rPr lang="en-US" altLang="zh-CN" sz="2000" b="1" dirty="0">
                  <a:solidFill>
                    <a:srgbClr val="FF0000"/>
                  </a:solidFill>
                  <a:latin typeface="맑은 고딕" pitchFamily="18" charset="0"/>
                  <a:cs typeface="맑은 고딕" pitchFamily="18" charset="0"/>
                </a:rPr>
                <a:t>KFIA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>
                  <a:solidFill>
                    <a:srgbClr val="FF0000"/>
                  </a:solidFill>
                  <a:latin typeface="굴림" pitchFamily="18" charset="0"/>
                  <a:cs typeface="굴림" pitchFamily="18" charset="0"/>
                </a:rPr>
                <a:t>한국원적외선협회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0000"/>
                  </a:solidFill>
                  <a:latin typeface="굴림" pitchFamily="18" charset="0"/>
                  <a:cs typeface="굴림" pitchFamily="18" charset="0"/>
                </a:rPr>
                <a:t>품질인증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FF0000"/>
                  </a:solidFill>
                  <a:latin typeface="굴림" pitchFamily="18" charset="0"/>
                  <a:cs typeface="굴림" pitchFamily="18" charset="0"/>
                </a:rPr>
                <a:t>시험결과</a:t>
              </a:r>
              <a:endParaRPr lang="en-US" altLang="zh-CN" sz="2000" b="1" dirty="0">
                <a:solidFill>
                  <a:srgbClr val="FF0000"/>
                </a:solidFill>
                <a:latin typeface="굴림" pitchFamily="18" charset="0"/>
                <a:cs typeface="굴림" pitchFamily="18" charset="0"/>
              </a:endParaRPr>
            </a:p>
          </p:txBody>
        </p:sp>
        <p:sp>
          <p:nvSpPr>
            <p:cNvPr id="10" name="TextBox 1"/>
            <p:cNvSpPr txBox="1"/>
            <p:nvPr/>
          </p:nvSpPr>
          <p:spPr>
            <a:xfrm>
              <a:off x="1598554" y="4178477"/>
              <a:ext cx="4727256" cy="212879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348"/>
                </a:lnSpc>
              </a:pPr>
              <a:r>
                <a:rPr lang="en-US" altLang="zh-CN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시험성적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: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폐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렴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균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에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의한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시험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결과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99.9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제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거</a:t>
              </a:r>
            </a:p>
          </p:txBody>
        </p:sp>
        <p:sp>
          <p:nvSpPr>
            <p:cNvPr id="11" name="TextBox 1"/>
            <p:cNvSpPr txBox="1"/>
            <p:nvPr/>
          </p:nvSpPr>
          <p:spPr>
            <a:xfrm>
              <a:off x="1643602" y="4403711"/>
              <a:ext cx="3839193" cy="200055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altLang="zh-CN" sz="1200" b="1" dirty="0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       </a:t>
              </a:r>
              <a:r>
                <a:rPr lang="en-US" altLang="zh-CN" sz="1200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시험결과</a:t>
              </a:r>
              <a:r>
                <a:rPr lang="en-US" altLang="zh-CN" sz="1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,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3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분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후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99.9%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의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제거율에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도달했습니다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.</a:t>
              </a:r>
            </a:p>
          </p:txBody>
        </p:sp>
        <p:sp>
          <p:nvSpPr>
            <p:cNvPr id="12" name="TextBox 1"/>
            <p:cNvSpPr txBox="1"/>
            <p:nvPr/>
          </p:nvSpPr>
          <p:spPr>
            <a:xfrm>
              <a:off x="1555175" y="4716932"/>
              <a:ext cx="5823859" cy="507831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>
                <a:tabLst>
                  <a:tab pos="16299" algn="l"/>
                </a:tabLst>
              </a:pP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시험성적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: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포도상구균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에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의한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시험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결과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99.9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제거</a:t>
              </a:r>
              <a:r>
                <a:rPr lang="en-US" altLang="zh-CN" sz="1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>
                <a:tabLst>
                  <a:tab pos="16299" algn="l"/>
                </a:tabLst>
              </a:pPr>
              <a:r>
                <a:rPr lang="en-US" altLang="zh-CN" sz="1200" b="1" dirty="0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        </a:t>
              </a:r>
              <a:r>
                <a:rPr lang="en-US" altLang="zh-CN" sz="1200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시험결과</a:t>
              </a:r>
              <a:r>
                <a:rPr lang="en-US" altLang="zh-CN" sz="1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,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3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분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후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99.9%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의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제거율에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도달했습니다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.</a:t>
              </a: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1555175" y="5443899"/>
              <a:ext cx="4727256" cy="212879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348"/>
                </a:lnSpc>
              </a:pPr>
              <a:r>
                <a:rPr lang="en-US" altLang="zh-CN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시험성적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: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대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장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균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에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의한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시험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결과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99.9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제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거</a:t>
              </a:r>
            </a:p>
          </p:txBody>
        </p:sp>
        <p:sp>
          <p:nvSpPr>
            <p:cNvPr id="14" name="TextBox 1"/>
            <p:cNvSpPr txBox="1"/>
            <p:nvPr/>
          </p:nvSpPr>
          <p:spPr>
            <a:xfrm>
              <a:off x="1979712" y="5743709"/>
              <a:ext cx="3457678" cy="200055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시험결과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,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3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분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후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99.9%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의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제거율에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도달했습니다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.</a:t>
              </a:r>
            </a:p>
          </p:txBody>
        </p:sp>
        <p:sp>
          <p:nvSpPr>
            <p:cNvPr id="15" name="TextBox 1"/>
            <p:cNvSpPr txBox="1"/>
            <p:nvPr/>
          </p:nvSpPr>
          <p:spPr>
            <a:xfrm>
              <a:off x="1572936" y="6096441"/>
              <a:ext cx="4727256" cy="212879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348"/>
                </a:lnSpc>
              </a:pPr>
              <a:r>
                <a:rPr lang="en-US" altLang="zh-CN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시험성적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: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녹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농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1F497D"/>
                  </a:solidFill>
                  <a:latin typeface="맑은 고딕" pitchFamily="18" charset="0"/>
                  <a:cs typeface="맑은 고딕" pitchFamily="18" charset="0"/>
                </a:rPr>
                <a:t>균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에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의한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시험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 err="1" smtClean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결과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99.9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제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거</a:t>
              </a:r>
            </a:p>
          </p:txBody>
        </p:sp>
        <p:sp>
          <p:nvSpPr>
            <p:cNvPr id="16" name="TextBox 1"/>
            <p:cNvSpPr txBox="1"/>
            <p:nvPr/>
          </p:nvSpPr>
          <p:spPr>
            <a:xfrm>
              <a:off x="1987326" y="6375930"/>
              <a:ext cx="3457678" cy="200055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시험결과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,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3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분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후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99.9%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의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제거율에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맑은 고딕" pitchFamily="18" charset="0"/>
                  <a:cs typeface="맑은 고딕" pitchFamily="18" charset="0"/>
                </a:rPr>
                <a:t>도달했습니다</a:t>
              </a:r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Calibri" pitchFamily="18" charset="0"/>
                  <a:cs typeface="Calibri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25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6734" r="5900"/>
          <a:stretch/>
        </p:blipFill>
        <p:spPr>
          <a:xfrm>
            <a:off x="323528" y="2060848"/>
            <a:ext cx="8801780" cy="479715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42999" r="53150" b="2166"/>
          <a:stretch/>
        </p:blipFill>
        <p:spPr>
          <a:xfrm>
            <a:off x="323528" y="32511"/>
            <a:ext cx="3816424" cy="2820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040" y="1096563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smtClean="0"/>
              <a:t>장영실 국제과학문화상</a:t>
            </a:r>
            <a:endParaRPr lang="ko-KR" altLang="en-US" b="1"/>
          </a:p>
        </p:txBody>
      </p:sp>
    </p:spTree>
    <p:extLst>
      <p:ext uri="{BB962C8B-B14F-4D97-AF65-F5344CB8AC3E}">
        <p14:creationId xmlns:p14="http://schemas.microsoft.com/office/powerpoint/2010/main" val="10184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52096"/>
          <a:stretch/>
        </p:blipFill>
        <p:spPr>
          <a:xfrm>
            <a:off x="5454017" y="1484784"/>
            <a:ext cx="3510471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4" r="7476"/>
          <a:stretch/>
        </p:blipFill>
        <p:spPr>
          <a:xfrm>
            <a:off x="5354579" y="908720"/>
            <a:ext cx="3622267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769092" y="43948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/>
              <a:t>참하나기술연구원 기자회견</a:t>
            </a:r>
            <a:endParaRPr lang="en-US" altLang="ko-KR" sz="1400" b="1" dirty="0" smtClean="0"/>
          </a:p>
          <a:p>
            <a:pPr algn="ctr"/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미 </a:t>
            </a:r>
            <a:r>
              <a:rPr lang="en-US" altLang="ko-KR" sz="1400" b="1" dirty="0" smtClean="0"/>
              <a:t>CNN </a:t>
            </a:r>
            <a:r>
              <a:rPr lang="ko-KR" altLang="en-US" sz="1400" b="1" dirty="0" smtClean="0"/>
              <a:t>및 국내 언론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r="14551"/>
          <a:stretch/>
        </p:blipFill>
        <p:spPr>
          <a:xfrm>
            <a:off x="683568" y="106837"/>
            <a:ext cx="3744416" cy="217003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7368" r="14343" b="6668"/>
          <a:stretch/>
        </p:blipFill>
        <p:spPr>
          <a:xfrm>
            <a:off x="42911" y="908720"/>
            <a:ext cx="538908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" y="3717032"/>
            <a:ext cx="5411105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966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5184576" cy="6357982"/>
          </a:xfrm>
          <a:prstGeom prst="rect">
            <a:avLst/>
          </a:prstGeom>
          <a:noFill/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t="17202" r="2351" b="29300"/>
          <a:stretch/>
        </p:blipFill>
        <p:spPr>
          <a:xfrm>
            <a:off x="5796136" y="3066611"/>
            <a:ext cx="2971154" cy="1695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447189" y="4762038"/>
            <a:ext cx="16690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5-7</a:t>
            </a:r>
            <a:r>
              <a:rPr lang="ko-KR" altLang="en-US" sz="1400" b="1" dirty="0" smtClean="0"/>
              <a:t>평형 및 차량용</a:t>
            </a:r>
            <a:endParaRPr lang="en-US" altLang="ko-KR" sz="1400" b="1" dirty="0" smtClean="0"/>
          </a:p>
          <a:p>
            <a:r>
              <a:rPr lang="ko-KR" altLang="en-US" sz="1400" b="1" dirty="0" smtClean="0"/>
              <a:t>크기 </a:t>
            </a:r>
            <a:r>
              <a:rPr lang="en-US" altLang="ko-KR" sz="1400" b="1" dirty="0" smtClean="0"/>
              <a:t>200*130*90</a:t>
            </a:r>
          </a:p>
          <a:p>
            <a:r>
              <a:rPr lang="en-US" altLang="ko-KR" sz="1400" b="1" dirty="0" smtClean="0"/>
              <a:t>    (12DC 6W)</a:t>
            </a:r>
            <a:endParaRPr lang="ko-KR" altLang="en-US" sz="1400" b="1" dirty="0"/>
          </a:p>
        </p:txBody>
      </p:sp>
      <p:sp>
        <p:nvSpPr>
          <p:cNvPr id="5" name="직사각형 4"/>
          <p:cNvSpPr/>
          <p:nvPr/>
        </p:nvSpPr>
        <p:spPr>
          <a:xfrm>
            <a:off x="1357290" y="6357958"/>
            <a:ext cx="414340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/>
              <a:t>1,100</a:t>
            </a:r>
            <a:r>
              <a:rPr lang="ko-KR" altLang="en-US" sz="1400" b="1" dirty="0" smtClean="0"/>
              <a:t>만</a:t>
            </a:r>
            <a:r>
              <a:rPr lang="en-US" altLang="ko-KR" sz="1400" b="1" dirty="0" smtClean="0"/>
              <a:t>,     550</a:t>
            </a:r>
            <a:r>
              <a:rPr lang="ko-KR" altLang="en-US" sz="1400" b="1" dirty="0" smtClean="0"/>
              <a:t>만</a:t>
            </a:r>
            <a:r>
              <a:rPr lang="en-US" altLang="ko-KR" sz="1400" b="1" dirty="0" smtClean="0"/>
              <a:t>,    330</a:t>
            </a:r>
            <a:r>
              <a:rPr lang="ko-KR" altLang="en-US" sz="1400" b="1" dirty="0" smtClean="0"/>
              <a:t>만</a:t>
            </a:r>
            <a:r>
              <a:rPr lang="en-US" altLang="ko-KR" sz="1400" b="1" dirty="0" smtClean="0"/>
              <a:t>,    220</a:t>
            </a:r>
            <a:r>
              <a:rPr lang="ko-KR" altLang="en-US" sz="1400" b="1" dirty="0" smtClean="0"/>
              <a:t>만</a:t>
            </a:r>
            <a:r>
              <a:rPr lang="en-US" altLang="ko-KR" sz="1400" b="1" dirty="0" smtClean="0"/>
              <a:t>,    44</a:t>
            </a:r>
            <a:r>
              <a:rPr lang="ko-KR" altLang="en-US" sz="1400" b="1" dirty="0" smtClean="0"/>
              <a:t>만원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790321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619672" y="764704"/>
            <a:ext cx="5904655" cy="675226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rgbClr val="FFC000"/>
                </a:solidFill>
              </a:rPr>
              <a:t>창업 컨설팅 개요 </a:t>
            </a:r>
            <a:endParaRPr lang="ko-KR" altLang="en-US" sz="2800" b="1" dirty="0">
              <a:solidFill>
                <a:srgbClr val="FFC000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2339752" y="1981677"/>
            <a:ext cx="1800200" cy="1433506"/>
            <a:chOff x="1645749" y="156323"/>
            <a:chExt cx="1453515" cy="1068502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228" y="156323"/>
              <a:ext cx="1180178" cy="1068502"/>
            </a:xfrm>
            <a:prstGeom prst="ellipse">
              <a:avLst/>
            </a:prstGeom>
            <a:ln w="63500" cap="rnd">
              <a:solidFill>
                <a:schemeClr val="accent6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1645749" y="540151"/>
              <a:ext cx="1453515" cy="298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i="1" dirty="0" smtClean="0">
                  <a:solidFill>
                    <a:schemeClr val="tx2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코로나</a:t>
              </a:r>
              <a:r>
                <a:rPr lang="en-US" altLang="ko-KR" sz="2000" b="1" i="1" dirty="0">
                  <a:solidFill>
                    <a:schemeClr val="tx2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ko-KR" altLang="en-US" sz="2000" b="1" i="1" dirty="0" smtClean="0">
                  <a:solidFill>
                    <a:schemeClr val="tx2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극복</a:t>
              </a:r>
              <a:endParaRPr lang="ko-KR" altLang="en-US" sz="2000" b="1" i="1" dirty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683568" y="2006259"/>
            <a:ext cx="1741525" cy="1422741"/>
            <a:chOff x="5983263" y="156323"/>
            <a:chExt cx="1508084" cy="1040430"/>
          </a:xfrm>
        </p:grpSpPr>
        <p:sp>
          <p:nvSpPr>
            <p:cNvPr id="16" name="타원 15"/>
            <p:cNvSpPr/>
            <p:nvPr/>
          </p:nvSpPr>
          <p:spPr>
            <a:xfrm>
              <a:off x="6107976" y="156323"/>
              <a:ext cx="1275644" cy="1040430"/>
            </a:xfrm>
            <a:prstGeom prst="ellipse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83263" y="514918"/>
              <a:ext cx="1508084" cy="2925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i="1" dirty="0" smtClean="0">
                  <a:solidFill>
                    <a:schemeClr val="tx2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경제난 극복</a:t>
              </a:r>
              <a:endParaRPr lang="ko-KR" altLang="en-US" sz="2000" b="1" i="1" dirty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6898735" y="2007582"/>
            <a:ext cx="1561697" cy="1421418"/>
            <a:chOff x="7518972" y="162468"/>
            <a:chExt cx="1275160" cy="1090369"/>
          </a:xfrm>
        </p:grpSpPr>
        <p:sp>
          <p:nvSpPr>
            <p:cNvPr id="19" name="타원 18"/>
            <p:cNvSpPr/>
            <p:nvPr/>
          </p:nvSpPr>
          <p:spPr>
            <a:xfrm>
              <a:off x="7549911" y="162468"/>
              <a:ext cx="1213284" cy="109036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18972" y="540186"/>
              <a:ext cx="1275160" cy="3069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i="1" dirty="0" smtClean="0">
                  <a:solidFill>
                    <a:schemeClr val="tx2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창업 소득</a:t>
              </a:r>
              <a:endParaRPr lang="ko-KR" altLang="en-US" sz="2000" b="1" i="1" dirty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5041670" y="1977792"/>
            <a:ext cx="1708971" cy="1422741"/>
            <a:chOff x="6029575" y="156323"/>
            <a:chExt cx="1379855" cy="1040430"/>
          </a:xfrm>
        </p:grpSpPr>
        <p:sp>
          <p:nvSpPr>
            <p:cNvPr id="22" name="타원 21"/>
            <p:cNvSpPr/>
            <p:nvPr/>
          </p:nvSpPr>
          <p:spPr>
            <a:xfrm>
              <a:off x="6170336" y="156323"/>
              <a:ext cx="1213284" cy="104043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29575" y="541823"/>
              <a:ext cx="1379855" cy="2925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i="1" dirty="0" smtClean="0">
                  <a:solidFill>
                    <a:schemeClr val="tx2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생명</a:t>
              </a:r>
              <a:r>
                <a:rPr lang="en-US" altLang="ko-KR" sz="2000" b="1" i="1" dirty="0" smtClean="0">
                  <a:solidFill>
                    <a:schemeClr val="tx2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.</a:t>
              </a:r>
              <a:r>
                <a:rPr lang="ko-KR" altLang="en-US" sz="2000" b="1" i="1" dirty="0" smtClean="0">
                  <a:solidFill>
                    <a:schemeClr val="tx2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건강</a:t>
              </a:r>
              <a:endParaRPr lang="ko-KR" altLang="en-US" sz="2000" b="1" i="1" dirty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" name="오른쪽 화살표 1"/>
          <p:cNvSpPr/>
          <p:nvPr/>
        </p:nvSpPr>
        <p:spPr>
          <a:xfrm>
            <a:off x="4139951" y="2203060"/>
            <a:ext cx="970955" cy="937908"/>
          </a:xfrm>
          <a:prstGeom prst="rightArrow">
            <a:avLst>
              <a:gd name="adj1" fmla="val 65890"/>
              <a:gd name="adj2" fmla="val 2327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/>
              <a:t>창업</a:t>
            </a:r>
            <a:endParaRPr lang="ko-KR" altLang="en-US" b="1" dirty="0"/>
          </a:p>
        </p:txBody>
      </p:sp>
      <p:grpSp>
        <p:nvGrpSpPr>
          <p:cNvPr id="8" name="그룹 7"/>
          <p:cNvGrpSpPr/>
          <p:nvPr/>
        </p:nvGrpSpPr>
        <p:grpSpPr>
          <a:xfrm>
            <a:off x="1714480" y="3900897"/>
            <a:ext cx="5612285" cy="2068320"/>
            <a:chOff x="1507864" y="3811791"/>
            <a:chExt cx="5612285" cy="2068320"/>
          </a:xfrm>
        </p:grpSpPr>
        <p:sp>
          <p:nvSpPr>
            <p:cNvPr id="24" name="TextBox 23"/>
            <p:cNvSpPr txBox="1"/>
            <p:nvPr/>
          </p:nvSpPr>
          <p:spPr>
            <a:xfrm>
              <a:off x="1507864" y="4197150"/>
              <a:ext cx="1723549" cy="168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400" b="1" dirty="0" smtClean="0">
                  <a:solidFill>
                    <a:schemeClr val="tx2">
                      <a:lumMod val="50000"/>
                    </a:schemeClr>
                  </a:solidFill>
                </a:rPr>
                <a:t>국민건강</a:t>
              </a:r>
              <a:endParaRPr lang="en-US" altLang="ko-KR" sz="2400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400" b="1" dirty="0" err="1" smtClean="0">
                  <a:solidFill>
                    <a:schemeClr val="tx2">
                      <a:lumMod val="50000"/>
                    </a:schemeClr>
                  </a:solidFill>
                </a:rPr>
                <a:t>에코에너지</a:t>
              </a:r>
              <a:endParaRPr lang="en-US" altLang="ko-KR" sz="2400" b="1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400" b="1" dirty="0" smtClean="0">
                  <a:solidFill>
                    <a:schemeClr val="tx2">
                      <a:lumMod val="50000"/>
                    </a:schemeClr>
                  </a:solidFill>
                </a:rPr>
                <a:t> 생활복지 </a:t>
              </a:r>
              <a:endParaRPr lang="ko-KR" altLang="en-US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3293814" y="3811791"/>
              <a:ext cx="2357454" cy="1956995"/>
              <a:chOff x="3293814" y="3811791"/>
              <a:chExt cx="2357454" cy="1956995"/>
            </a:xfrm>
          </p:grpSpPr>
          <p:sp>
            <p:nvSpPr>
              <p:cNvPr id="5" name="위쪽 화살표 4"/>
              <p:cNvSpPr/>
              <p:nvPr/>
            </p:nvSpPr>
            <p:spPr>
              <a:xfrm>
                <a:off x="3293814" y="3811791"/>
                <a:ext cx="2357454" cy="1956995"/>
              </a:xfrm>
              <a:prstGeom prst="upArrow">
                <a:avLst>
                  <a:gd name="adj1" fmla="val 59851"/>
                  <a:gd name="adj2" fmla="val 21094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b="1" dirty="0" smtClean="0"/>
              </a:p>
              <a:p>
                <a:pPr algn="ctr"/>
                <a:endParaRPr lang="en-US" altLang="ko-KR" b="1" dirty="0"/>
              </a:p>
              <a:p>
                <a:pPr algn="ctr"/>
                <a:endParaRPr lang="en-US" altLang="ko-KR" b="1" dirty="0" smtClean="0"/>
              </a:p>
              <a:p>
                <a:pPr algn="ctr"/>
                <a:r>
                  <a:rPr lang="ko-KR" altLang="en-US" b="1" dirty="0" smtClean="0">
                    <a:solidFill>
                      <a:schemeClr val="tx1"/>
                    </a:solidFill>
                  </a:rPr>
                  <a:t>컨설팅</a:t>
                </a:r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그룹 25"/>
              <p:cNvGrpSpPr/>
              <p:nvPr/>
            </p:nvGrpSpPr>
            <p:grpSpPr>
              <a:xfrm>
                <a:off x="3966637" y="4012521"/>
                <a:ext cx="1146789" cy="1125238"/>
                <a:chOff x="4457225" y="270731"/>
                <a:chExt cx="1151952" cy="2183499"/>
              </a:xfrm>
              <a:noFill/>
            </p:grpSpPr>
            <p:sp>
              <p:nvSpPr>
                <p:cNvPr id="28" name="직사각형 27"/>
                <p:cNvSpPr/>
                <p:nvPr/>
              </p:nvSpPr>
              <p:spPr>
                <a:xfrm rot="2182480">
                  <a:off x="4457225" y="270731"/>
                  <a:ext cx="1151952" cy="14202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1500" dirty="0" smtClean="0">
                      <a:solidFill>
                        <a:schemeClr val="tx2">
                          <a:lumMod val="50000"/>
                        </a:schemeClr>
                      </a:solidFill>
                      <a:latin typeface="Berlin Sans FB" panose="020E0602020502020306" pitchFamily="34" charset="0"/>
                      <a:cs typeface="Aharoni" panose="02010803020104030203" pitchFamily="2" charset="-79"/>
                    </a:rPr>
                    <a:t>c</a:t>
                  </a:r>
                  <a:endParaRPr lang="ko-KR" altLang="en-US" sz="11500" dirty="0">
                    <a:solidFill>
                      <a:schemeClr val="tx2">
                        <a:lumMod val="50000"/>
                      </a:schemeClr>
                    </a:solidFill>
                    <a:latin typeface="Berlin Sans FB" panose="020E0602020502020306" pitchFamily="34" charset="0"/>
                    <a:cs typeface="Aharoni" panose="02010803020104030203" pitchFamily="2" charset="-79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785434" y="1234370"/>
                  <a:ext cx="794755" cy="12198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200" i="1" dirty="0">
                      <a:solidFill>
                        <a:schemeClr val="accent1">
                          <a:lumMod val="75000"/>
                        </a:schemeClr>
                      </a:solidFill>
                      <a:latin typeface="Arial Black" panose="020B0A04020102020204" pitchFamily="34" charset="0"/>
                    </a:rPr>
                    <a:t>M</a:t>
                  </a:r>
                  <a:endParaRPr lang="ko-KR" altLang="en-US" sz="3200" i="1" dirty="0">
                    <a:solidFill>
                      <a:schemeClr val="accent1">
                        <a:lumMod val="75000"/>
                      </a:schemeClr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</p:grpSp>
        <p:sp>
          <p:nvSpPr>
            <p:cNvPr id="27" name="TextBox 26"/>
            <p:cNvSpPr txBox="1"/>
            <p:nvPr/>
          </p:nvSpPr>
          <p:spPr>
            <a:xfrm>
              <a:off x="5794144" y="4197150"/>
              <a:ext cx="1326005" cy="168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400" b="1" dirty="0" smtClean="0">
                  <a:solidFill>
                    <a:srgbClr val="C00000"/>
                  </a:solidFill>
                </a:rPr>
                <a:t>무자본</a:t>
              </a:r>
              <a:endParaRPr lang="en-US" altLang="ko-KR" sz="2400" b="1" dirty="0">
                <a:solidFill>
                  <a:srgbClr val="C0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400" b="1" dirty="0" err="1" smtClean="0">
                  <a:solidFill>
                    <a:srgbClr val="C00000"/>
                  </a:solidFill>
                </a:rPr>
                <a:t>무점포</a:t>
              </a:r>
              <a:endParaRPr lang="en-US" altLang="ko-KR" sz="2400" b="1" dirty="0">
                <a:solidFill>
                  <a:srgbClr val="C0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400" b="1" dirty="0" smtClean="0">
                  <a:solidFill>
                    <a:srgbClr val="C00000"/>
                  </a:solidFill>
                </a:rPr>
                <a:t> </a:t>
              </a:r>
              <a:r>
                <a:rPr lang="ko-KR" altLang="en-US" sz="2400" b="1" dirty="0" err="1" smtClean="0">
                  <a:solidFill>
                    <a:srgbClr val="C00000"/>
                  </a:solidFill>
                </a:rPr>
                <a:t>무지역</a:t>
              </a:r>
              <a:r>
                <a:rPr lang="en-US" altLang="ko-KR" sz="2400" b="1" dirty="0" smtClean="0">
                  <a:solidFill>
                    <a:srgbClr val="C0000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70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212012" y="1484784"/>
            <a:ext cx="7911300" cy="5373216"/>
            <a:chOff x="1221115" y="0"/>
            <a:chExt cx="7911300" cy="6165304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2000"/>
                      </a14:imgEffect>
                      <a14:imgEffect>
                        <a14:brightnessContrast bright="21000" contras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4" t="2090" r="9835" b="6911"/>
            <a:stretch/>
          </p:blipFill>
          <p:spPr>
            <a:xfrm rot="5400000">
              <a:off x="3604252" y="637140"/>
              <a:ext cx="6165304" cy="48910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21115" y="3635412"/>
              <a:ext cx="1415772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smtClean="0"/>
                <a:t>한국총판</a:t>
              </a:r>
              <a:endParaRPr lang="ko-KR" altLang="en-US" sz="2400" b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548680"/>
            <a:ext cx="9144000" cy="120032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o-KR" alt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ko-KR" alt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ko-KR" alt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주방 환경</a:t>
            </a:r>
            <a:r>
              <a:rPr lang="en-US" altLang="ko-K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ko-KR" alt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주부 건강</a:t>
            </a:r>
            <a:r>
              <a:rPr lang="en-US" altLang="ko-K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ko-KR" alt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가족 건강</a:t>
            </a:r>
            <a:r>
              <a:rPr lang="en-US" altLang="ko-K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36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ko-KR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『</a:t>
            </a:r>
            <a:r>
              <a:rPr lang="ko-KR" altLang="en-US" sz="36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인덕션</a:t>
            </a:r>
            <a:r>
              <a:rPr lang="en-US" altLang="ko-KR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ko-KR" alt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하이라이트</a:t>
            </a:r>
            <a:r>
              <a:rPr lang="en-US" altLang="ko-KR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』</a:t>
            </a:r>
            <a:r>
              <a:rPr lang="ko-KR" alt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36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brightnessContrast bright="21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19" t="2090" r="10562" b="59009"/>
          <a:stretch/>
        </p:blipFill>
        <p:spPr>
          <a:xfrm rot="5400000">
            <a:off x="1659485" y="2882516"/>
            <a:ext cx="565830" cy="209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6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brightnessContrast bright="1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6" t="3000" r="19715" b="4602"/>
          <a:stretch/>
        </p:blipFill>
        <p:spPr>
          <a:xfrm rot="5400000">
            <a:off x="3456942" y="1054310"/>
            <a:ext cx="6730108" cy="464400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4000"/>
                    </a14:imgEffect>
                    <a14:imgEffect>
                      <a14:brightnessContrast bright="5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9" t="3631" r="3558" b="10965"/>
          <a:stretch/>
        </p:blipFill>
        <p:spPr>
          <a:xfrm rot="5400000">
            <a:off x="-1115058" y="1139333"/>
            <a:ext cx="6730107" cy="44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581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1259632" y="332656"/>
            <a:ext cx="6480720" cy="792088"/>
          </a:xfrm>
          <a:prstGeom prst="roundRect">
            <a:avLst>
              <a:gd name="adj" fmla="val 491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i="1" dirty="0" smtClean="0">
                <a:solidFill>
                  <a:srgbClr val="FFC000"/>
                </a:solidFill>
              </a:rPr>
              <a:t>“</a:t>
            </a:r>
            <a:r>
              <a:rPr lang="ko-KR" altLang="en-US" sz="2400" b="1" i="1" dirty="0" err="1" smtClean="0">
                <a:solidFill>
                  <a:srgbClr val="FFC000"/>
                </a:solidFill>
              </a:rPr>
              <a:t>하이브리드</a:t>
            </a:r>
            <a:r>
              <a:rPr lang="ko-KR" altLang="en-US" sz="2400" b="1" i="1" dirty="0" smtClean="0">
                <a:solidFill>
                  <a:srgbClr val="FFC000"/>
                </a:solidFill>
              </a:rPr>
              <a:t> 전기레인지</a:t>
            </a:r>
            <a:r>
              <a:rPr lang="en-US" altLang="ko-KR" sz="2400" b="1" i="1" dirty="0" smtClean="0">
                <a:solidFill>
                  <a:srgbClr val="FFC000"/>
                </a:solidFill>
              </a:rPr>
              <a:t>” 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를 왜 권하는가</a:t>
            </a:r>
            <a:r>
              <a:rPr lang="en-US" altLang="ko-KR" sz="2000" b="1" i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US" altLang="ko-KR" sz="2000" b="1" i="1" dirty="0" smtClean="0">
                <a:solidFill>
                  <a:schemeClr val="bg1"/>
                </a:solidFill>
              </a:rPr>
              <a:t>(</a:t>
            </a:r>
            <a:r>
              <a:rPr lang="ko-KR" altLang="en-US" sz="2000" b="1" i="1" dirty="0" err="1" smtClean="0">
                <a:solidFill>
                  <a:schemeClr val="bg1"/>
                </a:solidFill>
              </a:rPr>
              <a:t>인덕션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altLang="ko-KR" sz="2000" b="1" i="1" dirty="0" smtClean="0">
                <a:solidFill>
                  <a:schemeClr val="bg1"/>
                </a:solidFill>
              </a:rPr>
              <a:t>&amp; 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하이라이트</a:t>
            </a:r>
            <a:r>
              <a:rPr lang="en-US" altLang="ko-KR" sz="2000" b="1" i="1" dirty="0" smtClean="0">
                <a:solidFill>
                  <a:schemeClr val="bg1"/>
                </a:solidFill>
              </a:rPr>
              <a:t>)</a:t>
            </a:r>
            <a:endParaRPr lang="ko-KR" altLang="en-US" sz="2400" b="1" i="1" dirty="0">
              <a:solidFill>
                <a:schemeClr val="bg1"/>
              </a:solidFill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108108"/>
              </p:ext>
            </p:extLst>
          </p:nvPr>
        </p:nvGraphicFramePr>
        <p:xfrm>
          <a:off x="35496" y="1281208"/>
          <a:ext cx="9073008" cy="5043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3974773302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381259888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05243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652380803"/>
                    </a:ext>
                  </a:extLst>
                </a:gridCol>
                <a:gridCol w="1719272">
                  <a:extLst>
                    <a:ext uri="{9D8B030D-6E8A-4147-A177-3AD203B41FA5}">
                      <a16:colId xmlns:a16="http://schemas.microsoft.com/office/drawing/2014/main" val="1005754517"/>
                    </a:ext>
                  </a:extLst>
                </a:gridCol>
                <a:gridCol w="1017032">
                  <a:extLst>
                    <a:ext uri="{9D8B030D-6E8A-4147-A177-3AD203B41FA5}">
                      <a16:colId xmlns:a16="http://schemas.microsoft.com/office/drawing/2014/main" val="3782143574"/>
                    </a:ext>
                  </a:extLst>
                </a:gridCol>
              </a:tblGrid>
              <a:tr h="5449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구  분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건강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주부</a:t>
                      </a:r>
                      <a:r>
                        <a:rPr lang="en-US" altLang="ko-KR" sz="1200" b="1" dirty="0" smtClean="0"/>
                        <a:t>.</a:t>
                      </a:r>
                      <a:r>
                        <a:rPr lang="ko-KR" altLang="en-US" sz="1200" b="1" dirty="0" smtClean="0"/>
                        <a:t>가족건강</a:t>
                      </a:r>
                      <a:endParaRPr lang="en-US" altLang="ko-KR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물 끓이기</a:t>
                      </a:r>
                      <a:endParaRPr lang="en-US" altLang="ko-KR" sz="12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/>
                        <a:t>효율성 시간</a:t>
                      </a:r>
                      <a:r>
                        <a:rPr lang="en-US" altLang="ko-KR" sz="1200" b="1" dirty="0" smtClean="0"/>
                        <a:t>.</a:t>
                      </a:r>
                      <a:r>
                        <a:rPr lang="ko-KR" altLang="en-US" sz="1200" b="1" dirty="0" smtClean="0"/>
                        <a:t>비교</a:t>
                      </a:r>
                      <a:endParaRPr lang="en-US" altLang="ko-KR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안정성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조리기구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전기요금</a:t>
                      </a:r>
                      <a:r>
                        <a:rPr lang="en-US" altLang="ko-KR" sz="1200" b="1" dirty="0" smtClean="0"/>
                        <a:t>.</a:t>
                      </a:r>
                      <a:r>
                        <a:rPr lang="ko-KR" altLang="en-US" sz="1200" b="1" dirty="0" smtClean="0"/>
                        <a:t>도시가스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비  고</a:t>
                      </a:r>
                      <a:endParaRPr lang="ko-KR" alt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3326742"/>
                  </a:ext>
                </a:extLst>
              </a:tr>
              <a:tr h="15308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/>
                        <a:t>가스</a:t>
                      </a:r>
                      <a:endParaRPr lang="en-US" altLang="ko-KR" sz="1400" b="1" dirty="0" smtClean="0"/>
                    </a:p>
                    <a:p>
                      <a:pPr algn="ctr" latinLnBrk="1"/>
                      <a:r>
                        <a:rPr lang="ko-KR" altLang="en-US" sz="1400" b="1" dirty="0" err="1" smtClean="0"/>
                        <a:t>랜지</a:t>
                      </a:r>
                      <a:endParaRPr lang="ko-KR" alt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/>
                        <a:t>활성산소증가 </a:t>
                      </a:r>
                      <a:r>
                        <a:rPr lang="en-US" altLang="ko-KR" sz="1200" b="1" dirty="0" smtClean="0"/>
                        <a:t>(</a:t>
                      </a:r>
                      <a:r>
                        <a:rPr lang="ko-KR" altLang="en-US" sz="1200" b="1" dirty="0" smtClean="0"/>
                        <a:t>일산화탄소</a:t>
                      </a:r>
                      <a:r>
                        <a:rPr lang="en-US" altLang="ko-KR" sz="1200" b="1" dirty="0" smtClean="0"/>
                        <a:t>)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/>
                        <a:t>배기가스</a:t>
                      </a:r>
                      <a:r>
                        <a:rPr lang="en-US" altLang="ko-KR" sz="1200" b="1" dirty="0" smtClean="0"/>
                        <a:t>(</a:t>
                      </a:r>
                      <a:r>
                        <a:rPr lang="ko-KR" altLang="en-US" sz="1200" b="1" dirty="0" smtClean="0"/>
                        <a:t>자동차 </a:t>
                      </a:r>
                      <a:r>
                        <a:rPr lang="en-US" altLang="ko-KR" sz="1200" b="1" dirty="0" smtClean="0"/>
                        <a:t>2</a:t>
                      </a:r>
                      <a:r>
                        <a:rPr lang="ko-KR" altLang="en-US" sz="1200" b="1" dirty="0" smtClean="0"/>
                        <a:t>대</a:t>
                      </a:r>
                      <a:r>
                        <a:rPr lang="en-US" altLang="ko-KR" sz="1200" b="1" dirty="0" smtClean="0"/>
                        <a:t>),</a:t>
                      </a:r>
                      <a:r>
                        <a:rPr lang="ko-KR" altLang="en-US" sz="1200" b="1" dirty="0" smtClean="0"/>
                        <a:t> </a:t>
                      </a:r>
                      <a:endParaRPr lang="en-US" altLang="ko-KR" sz="12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/>
                        <a:t>이산화질소</a:t>
                      </a:r>
                      <a:r>
                        <a:rPr lang="en-US" altLang="ko-KR" sz="1200" b="1" dirty="0" smtClean="0"/>
                        <a:t>(</a:t>
                      </a:r>
                      <a:r>
                        <a:rPr lang="ko-KR" altLang="en-US" sz="1200" b="1" dirty="0" err="1" smtClean="0"/>
                        <a:t>혈액산소</a:t>
                      </a:r>
                      <a:r>
                        <a:rPr lang="ko-KR" altLang="en-US" sz="1200" b="1" dirty="0" smtClean="0"/>
                        <a:t> 저해</a:t>
                      </a:r>
                      <a:r>
                        <a:rPr lang="en-US" altLang="ko-KR" sz="1200" b="1" dirty="0" smtClean="0"/>
                        <a:t>)</a:t>
                      </a:r>
                    </a:p>
                    <a:p>
                      <a:pPr algn="ctr" latinLnBrk="1"/>
                      <a:r>
                        <a:rPr lang="ko-KR" altLang="en-US" sz="1200" b="1" dirty="0" smtClean="0"/>
                        <a:t>주방 미세먼지</a:t>
                      </a:r>
                      <a:r>
                        <a:rPr lang="en-US" altLang="ko-KR" sz="1200" b="1" dirty="0" smtClean="0"/>
                        <a:t>,</a:t>
                      </a:r>
                      <a:r>
                        <a:rPr lang="ko-KR" altLang="en-US" sz="1200" b="1" dirty="0" smtClean="0"/>
                        <a:t>발암물질 최고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담배보다 발암물질</a:t>
                      </a:r>
                      <a:r>
                        <a:rPr lang="ko-KR" altLang="en-US" sz="1200" b="1" baseline="0" dirty="0" smtClean="0"/>
                        <a:t> </a:t>
                      </a:r>
                      <a:r>
                        <a:rPr lang="ko-KR" altLang="en-US" sz="1200" b="1" dirty="0" smtClean="0"/>
                        <a:t>강함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en-US" altLang="ko-KR" sz="1200" b="1" dirty="0" smtClean="0"/>
                        <a:t>(</a:t>
                      </a:r>
                      <a:r>
                        <a:rPr lang="ko-KR" altLang="en-US" sz="1200" b="1" dirty="0" smtClean="0"/>
                        <a:t>주부 폐암</a:t>
                      </a:r>
                      <a:r>
                        <a:rPr lang="en-US" altLang="ko-KR" sz="1200" b="1" dirty="0" smtClean="0"/>
                        <a:t>,</a:t>
                      </a:r>
                      <a:r>
                        <a:rPr lang="ko-KR" altLang="en-US" sz="1200" b="1" dirty="0" smtClean="0"/>
                        <a:t>유전자 손상</a:t>
                      </a:r>
                      <a:r>
                        <a:rPr lang="en-US" altLang="ko-KR" sz="1200" b="1" dirty="0" smtClean="0"/>
                        <a:t>)</a:t>
                      </a:r>
                    </a:p>
                    <a:p>
                      <a:pPr algn="ctr" latinLnBrk="1"/>
                      <a:r>
                        <a:rPr lang="ko-KR" altLang="en-US" sz="1200" b="1" dirty="0" smtClean="0"/>
                        <a:t>곰탕</a:t>
                      </a:r>
                      <a:r>
                        <a:rPr lang="en-US" altLang="ko-KR" sz="1200" b="1" dirty="0" smtClean="0"/>
                        <a:t>/</a:t>
                      </a:r>
                      <a:r>
                        <a:rPr lang="ko-KR" altLang="en-US" sz="1200" b="1" dirty="0" smtClean="0"/>
                        <a:t>담배</a:t>
                      </a:r>
                      <a:r>
                        <a:rPr lang="en-US" altLang="ko-KR" sz="1200" b="1" dirty="0" smtClean="0"/>
                        <a:t>4</a:t>
                      </a:r>
                      <a:r>
                        <a:rPr lang="ko-KR" altLang="en-US" sz="1200" b="1" dirty="0" smtClean="0"/>
                        <a:t>갑</a:t>
                      </a:r>
                      <a:endParaRPr lang="en-US" altLang="ko-KR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물 끓이기 </a:t>
                      </a:r>
                      <a:r>
                        <a:rPr lang="en-US" altLang="ko-KR" sz="1200" b="1" dirty="0" smtClean="0"/>
                        <a:t>(500mm)</a:t>
                      </a:r>
                    </a:p>
                    <a:p>
                      <a:pPr algn="ctr" latinLnBrk="1"/>
                      <a:r>
                        <a:rPr lang="en-US" altLang="ko-KR" sz="1200" b="1" dirty="0" smtClean="0"/>
                        <a:t>2</a:t>
                      </a:r>
                      <a:r>
                        <a:rPr lang="ko-KR" altLang="en-US" sz="1200" b="1" dirty="0" smtClean="0"/>
                        <a:t>분</a:t>
                      </a:r>
                      <a:r>
                        <a:rPr lang="en-US" altLang="ko-KR" sz="1200" b="1" dirty="0" smtClean="0"/>
                        <a:t>45</a:t>
                      </a:r>
                      <a:r>
                        <a:rPr lang="ko-KR" altLang="en-US" sz="1200" b="1" dirty="0" smtClean="0"/>
                        <a:t>초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직접 열효율</a:t>
                      </a:r>
                      <a:r>
                        <a:rPr lang="en-US" altLang="ko-KR" sz="1200" b="1" baseline="0" dirty="0" smtClean="0"/>
                        <a:t> </a:t>
                      </a:r>
                      <a:r>
                        <a:rPr lang="ko-KR" altLang="en-US" sz="1200" b="1" dirty="0" smtClean="0"/>
                        <a:t>낮음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err="1" smtClean="0"/>
                        <a:t>종합열</a:t>
                      </a:r>
                      <a:r>
                        <a:rPr lang="ko-KR" altLang="en-US" sz="1200" b="1" dirty="0" smtClean="0"/>
                        <a:t> 효율</a:t>
                      </a:r>
                      <a:r>
                        <a:rPr lang="en-US" altLang="ko-KR" sz="1200" b="1" baseline="0" dirty="0" smtClean="0"/>
                        <a:t> </a:t>
                      </a:r>
                      <a:r>
                        <a:rPr lang="ko-KR" altLang="en-US" sz="1200" b="1" dirty="0" smtClean="0"/>
                        <a:t>높음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산소 사용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화재위험 유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화상 유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err="1" smtClean="0"/>
                        <a:t>잔열</a:t>
                      </a:r>
                      <a:r>
                        <a:rPr lang="ko-KR" altLang="en-US" sz="1200" b="1" dirty="0" smtClean="0"/>
                        <a:t> 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/>
                        <a:t>조리기구</a:t>
                      </a:r>
                      <a:r>
                        <a:rPr lang="en-US" altLang="ko-KR" sz="1200" b="1" baseline="0" dirty="0" smtClean="0"/>
                        <a:t> </a:t>
                      </a:r>
                      <a:r>
                        <a:rPr lang="ko-KR" altLang="en-US" sz="1200" b="1" dirty="0" smtClean="0"/>
                        <a:t>제한 무</a:t>
                      </a:r>
                      <a:endParaRPr lang="en-US" altLang="ko-KR" sz="12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/>
                        <a:t>도시가스 요금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smtClean="0"/>
                        <a:t>도시가스</a:t>
                      </a:r>
                      <a:endParaRPr lang="en-US" altLang="ko-KR" sz="1200" b="1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smtClean="0"/>
                        <a:t>LP</a:t>
                      </a:r>
                      <a:r>
                        <a:rPr lang="ko-KR" altLang="en-US" sz="1200" b="1" smtClean="0"/>
                        <a:t>가스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2825088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</a:rPr>
                        <a:t>TRAUM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err="1" smtClean="0">
                          <a:solidFill>
                            <a:srgbClr val="C00000"/>
                          </a:solidFill>
                        </a:rPr>
                        <a:t>인덕션</a:t>
                      </a:r>
                      <a:endParaRPr lang="en-US" altLang="ko-KR" sz="14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/>
                        <a:t>활성산소 무</a:t>
                      </a:r>
                      <a:endParaRPr lang="en-US" altLang="ko-KR" sz="1400" b="1" dirty="0" smtClean="0"/>
                    </a:p>
                    <a:p>
                      <a:pPr algn="ctr" latinLnBrk="1"/>
                      <a:r>
                        <a:rPr lang="ko-KR" altLang="en-US" sz="1400" b="1" dirty="0" smtClean="0"/>
                        <a:t>발암물질 무</a:t>
                      </a:r>
                      <a:endParaRPr lang="en-US" altLang="ko-KR" sz="1400" b="1" dirty="0" smtClean="0"/>
                    </a:p>
                    <a:p>
                      <a:pPr algn="ctr" latinLnBrk="1"/>
                      <a:r>
                        <a:rPr lang="ko-KR" altLang="en-US" sz="1400" b="1" dirty="0" smtClean="0"/>
                        <a:t>전자파 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물 끓이기 </a:t>
                      </a:r>
                      <a:r>
                        <a:rPr lang="en-US" altLang="ko-KR" sz="1200" b="1" dirty="0" smtClean="0"/>
                        <a:t>(500mm)</a:t>
                      </a:r>
                    </a:p>
                    <a:p>
                      <a:pPr algn="ctr" latinLnBrk="1"/>
                      <a:r>
                        <a:rPr lang="en-US" altLang="ko-KR" sz="1200" b="1" dirty="0" smtClean="0"/>
                        <a:t>1</a:t>
                      </a:r>
                      <a:r>
                        <a:rPr lang="ko-KR" altLang="en-US" sz="1200" b="1" dirty="0" smtClean="0"/>
                        <a:t>분</a:t>
                      </a:r>
                      <a:r>
                        <a:rPr lang="en-US" altLang="ko-KR" sz="1200" b="1" dirty="0" smtClean="0"/>
                        <a:t>55</a:t>
                      </a:r>
                      <a:r>
                        <a:rPr lang="ko-KR" altLang="en-US" sz="1200" b="1" dirty="0" smtClean="0"/>
                        <a:t>초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커피포트와 </a:t>
                      </a:r>
                      <a:r>
                        <a:rPr lang="ko-KR" altLang="en-US" sz="1200" b="1" dirty="0" err="1" smtClean="0"/>
                        <a:t>동일시간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직접 열효율 높음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종합 열효율 중간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산소 사용 무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화재 위험 무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화상</a:t>
                      </a:r>
                      <a:r>
                        <a:rPr lang="en-US" altLang="ko-KR" sz="1200" b="1" baseline="0" dirty="0" smtClean="0"/>
                        <a:t> </a:t>
                      </a:r>
                      <a:r>
                        <a:rPr lang="ko-KR" altLang="en-US" sz="1200" b="1" baseline="0" dirty="0" smtClean="0"/>
                        <a:t>및 </a:t>
                      </a:r>
                      <a:endParaRPr lang="en-US" altLang="ko-KR" sz="1200" b="1" baseline="0" dirty="0" smtClean="0"/>
                    </a:p>
                    <a:p>
                      <a:pPr algn="ctr" latinLnBrk="1"/>
                      <a:r>
                        <a:rPr lang="ko-KR" altLang="en-US" sz="1200" b="1" dirty="0" err="1" smtClean="0"/>
                        <a:t>잔열</a:t>
                      </a:r>
                      <a:r>
                        <a:rPr lang="ko-KR" altLang="en-US" sz="1200" b="1" dirty="0" smtClean="0"/>
                        <a:t> 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전문</a:t>
                      </a:r>
                      <a:r>
                        <a:rPr lang="en-US" altLang="ko-KR" sz="1200" b="1" baseline="0" dirty="0" smtClean="0"/>
                        <a:t> </a:t>
                      </a:r>
                      <a:r>
                        <a:rPr lang="ko-KR" altLang="en-US" sz="1200" b="1" dirty="0" smtClean="0"/>
                        <a:t>조리기구 사용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전기요금 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도시가스요금과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 별차이 없음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/>
                        <a:t>자기장</a:t>
                      </a:r>
                      <a:endParaRPr lang="en-US" altLang="ko-KR" sz="12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/>
                        <a:t>전기요금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137499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</a:rPr>
                        <a:t>TRAUM</a:t>
                      </a:r>
                    </a:p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</a:rPr>
                        <a:t>하이</a:t>
                      </a:r>
                      <a:endParaRPr lang="en-US" altLang="ko-KR" sz="1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</a:rPr>
                        <a:t>라이트</a:t>
                      </a:r>
                      <a:endParaRPr lang="ko-KR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/>
                        <a:t>활성산소 무</a:t>
                      </a:r>
                      <a:endParaRPr lang="en-US" altLang="ko-KR" sz="1400" b="1" dirty="0" smtClean="0"/>
                    </a:p>
                    <a:p>
                      <a:pPr algn="ctr" latinLnBrk="1"/>
                      <a:r>
                        <a:rPr lang="ko-KR" altLang="en-US" sz="1400" b="1" dirty="0" smtClean="0"/>
                        <a:t>발암물질 무</a:t>
                      </a:r>
                      <a:endParaRPr lang="en-US" altLang="ko-KR" sz="1400" b="1" dirty="0" smtClean="0"/>
                    </a:p>
                    <a:p>
                      <a:pPr algn="ctr" latinLnBrk="1"/>
                      <a:r>
                        <a:rPr lang="ko-KR" altLang="en-US" sz="1400" b="1" dirty="0" smtClean="0"/>
                        <a:t>전자파 소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물 끓이기 </a:t>
                      </a:r>
                      <a:r>
                        <a:rPr lang="en-US" altLang="ko-KR" sz="1200" b="1" dirty="0" smtClean="0"/>
                        <a:t>(500mm)</a:t>
                      </a:r>
                    </a:p>
                    <a:p>
                      <a:pPr algn="ctr" latinLnBrk="1"/>
                      <a:r>
                        <a:rPr lang="en-US" altLang="ko-KR" sz="1200" b="1" dirty="0" smtClean="0"/>
                        <a:t>4</a:t>
                      </a:r>
                      <a:r>
                        <a:rPr lang="ko-KR" altLang="en-US" sz="1200" b="1" dirty="0" smtClean="0"/>
                        <a:t>분</a:t>
                      </a:r>
                      <a:r>
                        <a:rPr lang="en-US" altLang="ko-KR" sz="1200" b="1" dirty="0" smtClean="0"/>
                        <a:t>56</a:t>
                      </a:r>
                      <a:r>
                        <a:rPr lang="ko-KR" altLang="en-US" sz="1200" b="1" dirty="0" smtClean="0"/>
                        <a:t>초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직접 열효율</a:t>
                      </a:r>
                      <a:r>
                        <a:rPr lang="en-US" altLang="ko-KR" sz="1200" b="1" baseline="0" dirty="0" smtClean="0"/>
                        <a:t> </a:t>
                      </a:r>
                      <a:r>
                        <a:rPr lang="ko-KR" altLang="en-US" sz="1200" b="1" dirty="0" smtClean="0"/>
                        <a:t>중간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종합 열효율 낮음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산소 사용 무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화재위험 중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화상 및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err="1" smtClean="0"/>
                        <a:t>잔열</a:t>
                      </a:r>
                      <a:r>
                        <a:rPr lang="ko-KR" altLang="en-US" sz="1200" b="1" dirty="0" smtClean="0"/>
                        <a:t> 유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조리기구</a:t>
                      </a:r>
                      <a:r>
                        <a:rPr lang="en-US" altLang="ko-KR" sz="1200" b="1" baseline="0" dirty="0" smtClean="0"/>
                        <a:t> </a:t>
                      </a:r>
                      <a:r>
                        <a:rPr lang="ko-KR" altLang="en-US" sz="1200" b="1" dirty="0" smtClean="0"/>
                        <a:t>제한 무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전기요금 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도시가스요금 보다</a:t>
                      </a:r>
                      <a:r>
                        <a:rPr lang="en-US" altLang="ko-KR" sz="1200" b="1" baseline="0" dirty="0" smtClean="0"/>
                        <a:t> </a:t>
                      </a:r>
                    </a:p>
                    <a:p>
                      <a:pPr algn="ctr" latinLnBrk="1"/>
                      <a:r>
                        <a:rPr lang="ko-KR" altLang="en-US" sz="1200" b="1" dirty="0" smtClean="0"/>
                        <a:t>다소 높음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전열선 가열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전기요금</a:t>
                      </a:r>
                      <a:endParaRPr lang="ko-KR" alt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16489"/>
                  </a:ext>
                </a:extLst>
              </a:tr>
              <a:tr h="87957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</a:rPr>
                        <a:t>TRAUM</a:t>
                      </a:r>
                    </a:p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rgbClr val="C00000"/>
                          </a:solidFill>
                        </a:rPr>
                        <a:t>하이브리드</a:t>
                      </a:r>
                      <a:endParaRPr lang="en-US" altLang="ko-KR" sz="14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하이브리드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 </a:t>
                      </a:r>
                      <a:r>
                        <a:rPr lang="en-US" altLang="ko-KR" sz="1200" b="1" dirty="0" smtClean="0"/>
                        <a:t>(2</a:t>
                      </a:r>
                      <a:r>
                        <a:rPr lang="ko-KR" altLang="en-US" sz="1200" b="1" dirty="0" smtClean="0"/>
                        <a:t>개 기능을 가진 두개의 제품을 하나의 시스템으로 조합한 제품</a:t>
                      </a:r>
                      <a:r>
                        <a:rPr lang="en-US" altLang="ko-KR" sz="1200" b="1" dirty="0" smtClean="0"/>
                        <a:t>)</a:t>
                      </a:r>
                    </a:p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rgbClr val="C00000"/>
                          </a:solidFill>
                        </a:rPr>
                        <a:t>인덕션</a:t>
                      </a: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</a:rPr>
                        <a:t>(3</a:t>
                      </a: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</a:rPr>
                        <a:t>구</a:t>
                      </a:r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</a:rPr>
                        <a:t>)+</a:t>
                      </a: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</a:rPr>
                        <a:t>하이라이트 </a:t>
                      </a:r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</a:rPr>
                        <a:t>(2</a:t>
                      </a: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</a:rPr>
                        <a:t>구</a:t>
                      </a:r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ko-KR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전자레인지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en-US" altLang="ko-KR" sz="1200" b="1" dirty="0" smtClean="0"/>
                        <a:t>(</a:t>
                      </a:r>
                      <a:r>
                        <a:rPr lang="ko-KR" altLang="en-US" sz="1200" b="1" dirty="0" smtClean="0"/>
                        <a:t>고주파</a:t>
                      </a:r>
                      <a:r>
                        <a:rPr lang="en-US" altLang="ko-KR" sz="1200" b="1" dirty="0" smtClean="0"/>
                        <a:t>)</a:t>
                      </a:r>
                      <a:endParaRPr lang="ko-KR" alt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502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4037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1965131" y="260648"/>
            <a:ext cx="5355497" cy="410542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FFC000"/>
                </a:solidFill>
              </a:rPr>
              <a:t>C3 </a:t>
            </a:r>
            <a:r>
              <a:rPr lang="ko-KR" altLang="en-US" sz="2000" b="1" dirty="0" smtClean="0">
                <a:solidFill>
                  <a:srgbClr val="FFC000"/>
                </a:solidFill>
              </a:rPr>
              <a:t>전기 발전기</a:t>
            </a:r>
            <a:r>
              <a:rPr lang="en-US" altLang="ko-KR" sz="2000" b="1" dirty="0" smtClean="0">
                <a:solidFill>
                  <a:srgbClr val="FFC000"/>
                </a:solidFill>
              </a:rPr>
              <a:t>, </a:t>
            </a:r>
            <a:r>
              <a:rPr lang="ko-KR" altLang="en-US" sz="2000" b="1" dirty="0" err="1" smtClean="0">
                <a:solidFill>
                  <a:srgbClr val="FFC000"/>
                </a:solidFill>
              </a:rPr>
              <a:t>전기보일러</a:t>
            </a:r>
            <a:r>
              <a:rPr lang="en-US" altLang="ko-KR" sz="2000" b="1" dirty="0" smtClean="0">
                <a:solidFill>
                  <a:srgbClr val="FFC000"/>
                </a:solidFill>
              </a:rPr>
              <a:t>, LED</a:t>
            </a: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625759"/>
              </p:ext>
            </p:extLst>
          </p:nvPr>
        </p:nvGraphicFramePr>
        <p:xfrm>
          <a:off x="35496" y="709663"/>
          <a:ext cx="9086917" cy="1600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4561">
                  <a:extLst>
                    <a:ext uri="{9D8B030D-6E8A-4147-A177-3AD203B41FA5}">
                      <a16:colId xmlns:a16="http://schemas.microsoft.com/office/drawing/2014/main" val="278298655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8689788"/>
                    </a:ext>
                  </a:extLst>
                </a:gridCol>
                <a:gridCol w="4335060">
                  <a:extLst>
                    <a:ext uri="{9D8B030D-6E8A-4147-A177-3AD203B41FA5}">
                      <a16:colId xmlns:a16="http://schemas.microsoft.com/office/drawing/2014/main" val="4242185841"/>
                    </a:ext>
                  </a:extLst>
                </a:gridCol>
                <a:gridCol w="2181152">
                  <a:extLst>
                    <a:ext uri="{9D8B030D-6E8A-4147-A177-3AD203B41FA5}">
                      <a16:colId xmlns:a16="http://schemas.microsoft.com/office/drawing/2014/main" val="3661253785"/>
                    </a:ext>
                  </a:extLst>
                </a:gridCol>
              </a:tblGrid>
              <a:tr h="37848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/>
                        <a:t>제 품 명</a:t>
                      </a:r>
                      <a:endParaRPr lang="ko-KR" altLang="en-US" sz="1400" b="1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/>
                        <a:t>제조 기업</a:t>
                      </a:r>
                      <a:endParaRPr lang="ko-KR" altLang="en-US" sz="1400" b="1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dirty="0" smtClean="0"/>
                        <a:t>C3 </a:t>
                      </a:r>
                      <a:r>
                        <a:rPr lang="ko-KR" altLang="en-US" sz="1400" dirty="0" smtClean="0"/>
                        <a:t>마케팅 </a:t>
                      </a:r>
                      <a:r>
                        <a:rPr lang="ko-KR" altLang="en-US" sz="1400" dirty="0" err="1" smtClean="0"/>
                        <a:t>로드맵</a:t>
                      </a:r>
                      <a:endParaRPr lang="ko-KR" altLang="en-US" sz="1400" b="1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/>
                        <a:t>비     고</a:t>
                      </a:r>
                      <a:endParaRPr lang="ko-KR" altLang="en-US" sz="1400" b="1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667373"/>
                  </a:ext>
                </a:extLst>
              </a:tr>
              <a:tr h="106394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</a:rPr>
                        <a:t>자기 순환</a:t>
                      </a:r>
                      <a:endParaRPr lang="en-US" altLang="ko-KR" sz="1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</a:rPr>
                        <a:t>발전기</a:t>
                      </a:r>
                      <a:r>
                        <a:rPr lang="en-US" altLang="ko-KR" sz="14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ko-KR" altLang="en-US" sz="1400" b="1" dirty="0" err="1" smtClean="0">
                          <a:solidFill>
                            <a:srgbClr val="C00000"/>
                          </a:solidFill>
                        </a:rPr>
                        <a:t>셋트</a:t>
                      </a:r>
                      <a:endParaRPr lang="en-US" altLang="ko-KR" sz="1400" b="1" dirty="0" smtClean="0"/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/>
                        <a:t>(</a:t>
                      </a:r>
                      <a:r>
                        <a:rPr lang="ko-KR" altLang="en-US" sz="1200" b="1" dirty="0" smtClean="0"/>
                        <a:t>발전기</a:t>
                      </a:r>
                      <a:r>
                        <a:rPr lang="en-US" altLang="ko-KR" sz="1200" b="1" dirty="0" smtClean="0"/>
                        <a:t>,</a:t>
                      </a:r>
                      <a:r>
                        <a:rPr lang="en-US" altLang="ko-KR" sz="1200" b="1" baseline="0" dirty="0" smtClean="0"/>
                        <a:t> </a:t>
                      </a:r>
                      <a:r>
                        <a:rPr lang="en-US" altLang="ko-KR" sz="1200" b="1" dirty="0" smtClean="0"/>
                        <a:t>LED 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/>
                        <a:t> 전기 보일러</a:t>
                      </a:r>
                      <a:r>
                        <a:rPr lang="en-US" altLang="ko-KR" sz="1200" b="1" dirty="0" smtClean="0"/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/>
                        <a:t>주</a:t>
                      </a:r>
                      <a:r>
                        <a:rPr lang="en-US" altLang="ko-KR" sz="1200" b="1" dirty="0" smtClean="0"/>
                        <a:t>) C3</a:t>
                      </a:r>
                      <a:r>
                        <a:rPr lang="ko-KR" altLang="en-US" sz="1200" b="1" dirty="0" smtClean="0"/>
                        <a:t>그룹</a:t>
                      </a:r>
                      <a:endParaRPr lang="en-US" altLang="ko-KR" sz="1200" b="1" dirty="0" smtClean="0"/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/>
                        <a:t>주</a:t>
                      </a:r>
                      <a:r>
                        <a:rPr lang="en-US" altLang="ko-KR" sz="1200" b="1" dirty="0" smtClean="0"/>
                        <a:t>) C3</a:t>
                      </a:r>
                      <a:r>
                        <a:rPr lang="ko-KR" altLang="en-US" sz="1200" b="1" dirty="0" smtClean="0"/>
                        <a:t>패밀리</a:t>
                      </a:r>
                      <a:endParaRPr lang="en-US" altLang="ko-KR" sz="1200" b="1" dirty="0" smtClean="0"/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/>
                        <a:t>  (</a:t>
                      </a:r>
                      <a:r>
                        <a:rPr lang="ko-KR" altLang="en-US" sz="1200" b="1" dirty="0" smtClean="0"/>
                        <a:t>인천 제조사</a:t>
                      </a:r>
                      <a:r>
                        <a:rPr lang="en-US" altLang="ko-KR" sz="1200" b="1" dirty="0" smtClean="0"/>
                        <a:t>)    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/>
                        <a:t>  </a:t>
                      </a:r>
                      <a:r>
                        <a:rPr lang="ko-KR" altLang="en-US" sz="1200" b="1" dirty="0" smtClean="0"/>
                        <a:t>회장 전영철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/>
                        <a:t>-</a:t>
                      </a:r>
                      <a:r>
                        <a:rPr lang="ko-KR" altLang="en-US" sz="1200" b="1" dirty="0" smtClean="0"/>
                        <a:t>국책 에코 전기사업</a:t>
                      </a:r>
                      <a:endParaRPr lang="en-US" altLang="ko-KR" sz="1200" b="1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 smtClean="0"/>
                        <a:t> 1. </a:t>
                      </a:r>
                      <a:r>
                        <a:rPr lang="ko-KR" altLang="en-US" sz="1200" b="1" dirty="0" smtClean="0"/>
                        <a:t>종합 </a:t>
                      </a:r>
                      <a:r>
                        <a:rPr lang="ko-KR" altLang="en-US" sz="1200" b="1" dirty="0" err="1" smtClean="0"/>
                        <a:t>셋트</a:t>
                      </a:r>
                      <a:r>
                        <a:rPr lang="ko-KR" altLang="en-US" sz="1200" b="1" dirty="0" smtClean="0"/>
                        <a:t> </a:t>
                      </a:r>
                      <a:r>
                        <a:rPr lang="en-US" altLang="ko-KR" sz="1200" b="1" dirty="0" smtClean="0"/>
                        <a:t>(</a:t>
                      </a:r>
                      <a:r>
                        <a:rPr lang="ko-KR" altLang="en-US" sz="1200" b="1" dirty="0" smtClean="0"/>
                        <a:t>발전기</a:t>
                      </a:r>
                      <a:r>
                        <a:rPr lang="en-US" altLang="ko-KR" sz="1200" b="1" dirty="0" smtClean="0"/>
                        <a:t>.</a:t>
                      </a:r>
                      <a:r>
                        <a:rPr lang="ko-KR" altLang="en-US" sz="1200" b="1" dirty="0" smtClean="0"/>
                        <a:t>보일러</a:t>
                      </a:r>
                      <a:r>
                        <a:rPr lang="en-US" altLang="ko-KR" sz="1200" b="1" dirty="0" smtClean="0"/>
                        <a:t>, LED)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   -</a:t>
                      </a:r>
                      <a:r>
                        <a:rPr lang="ko-KR" altLang="en-US" sz="1200" b="1" dirty="0" smtClean="0"/>
                        <a:t>무료 </a:t>
                      </a:r>
                      <a:r>
                        <a:rPr lang="ko-KR" altLang="en-US" sz="1200" b="1" dirty="0" err="1" smtClean="0"/>
                        <a:t>랜탈</a:t>
                      </a:r>
                      <a:r>
                        <a:rPr lang="ko-KR" altLang="en-US" sz="1200" b="1" dirty="0" smtClean="0"/>
                        <a:t> 수주 사업</a:t>
                      </a:r>
                      <a:r>
                        <a:rPr lang="en-US" altLang="ko-KR" sz="1200" b="1" baseline="0" dirty="0" smtClean="0"/>
                        <a:t> </a:t>
                      </a:r>
                      <a:r>
                        <a:rPr lang="en-US" altLang="ko-KR" sz="1200" b="1" dirty="0" smtClean="0"/>
                        <a:t>(2021</a:t>
                      </a:r>
                      <a:r>
                        <a:rPr lang="ko-KR" altLang="en-US" sz="1200" b="1" dirty="0" smtClean="0"/>
                        <a:t>냔 중 하반기 예정</a:t>
                      </a:r>
                      <a:r>
                        <a:rPr lang="en-US" altLang="ko-KR" sz="1200" b="1" dirty="0" smtClean="0"/>
                        <a:t>)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1" baseline="0" dirty="0" smtClean="0"/>
                        <a:t>   -</a:t>
                      </a:r>
                      <a:r>
                        <a:rPr lang="ko-KR" altLang="en-US" sz="1200" b="1" baseline="0" dirty="0" smtClean="0"/>
                        <a:t>월 </a:t>
                      </a:r>
                      <a:r>
                        <a:rPr lang="ko-KR" altLang="en-US" sz="1200" b="1" dirty="0" smtClean="0"/>
                        <a:t>전기사용량 </a:t>
                      </a:r>
                      <a:r>
                        <a:rPr lang="en-US" altLang="ko-KR" sz="1200" b="1" dirty="0" smtClean="0"/>
                        <a:t>50% </a:t>
                      </a:r>
                      <a:r>
                        <a:rPr lang="ko-KR" altLang="en-US" sz="1200" b="1" dirty="0" smtClean="0"/>
                        <a:t>납부</a:t>
                      </a:r>
                      <a:r>
                        <a:rPr lang="en-US" altLang="ko-KR" sz="1200" b="1" baseline="0" dirty="0" smtClean="0"/>
                        <a:t> </a:t>
                      </a:r>
                      <a:r>
                        <a:rPr lang="en-US" altLang="ko-KR" sz="1200" b="1" dirty="0" smtClean="0"/>
                        <a:t>(</a:t>
                      </a:r>
                      <a:r>
                        <a:rPr lang="ko-KR" altLang="en-US" sz="1200" b="1" dirty="0" smtClean="0"/>
                        <a:t>수주 이후</a:t>
                      </a:r>
                      <a:r>
                        <a:rPr lang="en-US" altLang="ko-KR" sz="1200" b="1" dirty="0" smtClean="0"/>
                        <a:t>/</a:t>
                      </a:r>
                      <a:r>
                        <a:rPr lang="ko-KR" altLang="en-US" sz="1200" b="1" dirty="0" smtClean="0"/>
                        <a:t> 익월부터</a:t>
                      </a:r>
                      <a:r>
                        <a:rPr lang="en-US" altLang="ko-KR" sz="1200" b="1" dirty="0" smtClean="0"/>
                        <a:t>)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/>
                        <a:t>2. </a:t>
                      </a:r>
                      <a:r>
                        <a:rPr lang="ko-KR" altLang="en-US" sz="1200" b="1" dirty="0" smtClean="0"/>
                        <a:t>사전 시판 계획</a:t>
                      </a:r>
                      <a:endParaRPr lang="en-US" altLang="ko-KR" sz="1200" b="1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  </a:t>
                      </a:r>
                      <a:r>
                        <a:rPr lang="en-US" altLang="ko-KR" sz="1200" b="1" baseline="0" dirty="0" smtClean="0"/>
                        <a:t> </a:t>
                      </a:r>
                      <a:r>
                        <a:rPr lang="en-US" altLang="ko-KR" sz="1200" b="1" dirty="0" smtClean="0"/>
                        <a:t>-</a:t>
                      </a:r>
                      <a:r>
                        <a:rPr lang="ko-KR" altLang="en-US" sz="1200" b="1" dirty="0" err="1" smtClean="0"/>
                        <a:t>전기보일러</a:t>
                      </a:r>
                      <a:r>
                        <a:rPr lang="ko-KR" altLang="en-US" sz="1200" b="1" dirty="0" smtClean="0"/>
                        <a:t> </a:t>
                      </a:r>
                      <a:r>
                        <a:rPr lang="en-US" altLang="ko-KR" sz="1200" b="1" dirty="0" smtClean="0"/>
                        <a:t>(2020</a:t>
                      </a:r>
                      <a:r>
                        <a:rPr lang="ko-KR" altLang="en-US" sz="1200" b="1" dirty="0" smtClean="0"/>
                        <a:t>년 </a:t>
                      </a:r>
                      <a:r>
                        <a:rPr lang="en-US" altLang="ko-KR" sz="1200" b="1" dirty="0" smtClean="0"/>
                        <a:t>10</a:t>
                      </a:r>
                      <a:r>
                        <a:rPr lang="ko-KR" altLang="en-US" sz="1200" b="1" dirty="0" smtClean="0"/>
                        <a:t>월 예정</a:t>
                      </a:r>
                      <a:r>
                        <a:rPr lang="en-US" altLang="ko-KR" sz="1200" b="1" dirty="0" smtClean="0"/>
                        <a:t>)</a:t>
                      </a:r>
                      <a:r>
                        <a:rPr lang="en-US" altLang="ko-KR" sz="1200" b="1" baseline="0" dirty="0" smtClean="0"/>
                        <a:t>(1KW </a:t>
                      </a:r>
                      <a:r>
                        <a:rPr lang="ko-KR" altLang="en-US" sz="1200" b="1" baseline="0" dirty="0" smtClean="0"/>
                        <a:t>용량 </a:t>
                      </a:r>
                      <a:r>
                        <a:rPr lang="en-US" altLang="ko-KR" sz="1200" b="1" baseline="0" dirty="0" smtClean="0"/>
                        <a:t>34</a:t>
                      </a:r>
                      <a:r>
                        <a:rPr lang="ko-KR" altLang="en-US" sz="1200" b="1" baseline="0" dirty="0" smtClean="0"/>
                        <a:t>평 아파트</a:t>
                      </a:r>
                      <a:r>
                        <a:rPr lang="en-US" altLang="ko-KR" sz="1200" b="1" baseline="0" dirty="0" smtClean="0"/>
                        <a:t>)</a:t>
                      </a:r>
                      <a:r>
                        <a:rPr lang="en-US" altLang="ko-KR" sz="1200" b="1" dirty="0" smtClean="0"/>
                        <a:t>   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           (</a:t>
                      </a:r>
                      <a:r>
                        <a:rPr lang="ko-KR" altLang="en-US" sz="1200" b="1" dirty="0" smtClean="0"/>
                        <a:t>중장기 사업</a:t>
                      </a:r>
                      <a:r>
                        <a:rPr lang="en-US" altLang="ko-KR" sz="1200" b="1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-</a:t>
                      </a:r>
                      <a:r>
                        <a:rPr lang="ko-KR" altLang="en-US" sz="1200" b="1" dirty="0" smtClean="0"/>
                        <a:t>나주 한전 본사 </a:t>
                      </a:r>
                      <a:r>
                        <a:rPr lang="en-US" altLang="ko-KR" sz="1200" b="1" dirty="0" smtClean="0"/>
                        <a:t>MOU</a:t>
                      </a:r>
                      <a:r>
                        <a:rPr lang="ko-KR" altLang="en-US" sz="1200" b="1" dirty="0" smtClean="0"/>
                        <a:t>예정</a:t>
                      </a:r>
                      <a:endParaRPr lang="en-US" altLang="ko-KR" sz="1200" b="1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-</a:t>
                      </a:r>
                      <a:r>
                        <a:rPr lang="ko-KR" altLang="en-US" sz="1200" b="1" dirty="0" smtClean="0"/>
                        <a:t>해외 발주 및 국내 발주 </a:t>
                      </a:r>
                      <a:endParaRPr lang="en-US" altLang="ko-KR" sz="1200" b="1" dirty="0" smtClean="0"/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/>
                        <a:t>-</a:t>
                      </a:r>
                      <a:r>
                        <a:rPr lang="ko-KR" altLang="en-US" sz="1200" b="1" dirty="0" smtClean="0"/>
                        <a:t>대량생산체제 준비중 </a:t>
                      </a:r>
                      <a:endParaRPr lang="en-US" altLang="ko-KR" sz="1200" b="1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987579"/>
                  </a:ext>
                </a:extLst>
              </a:tr>
            </a:tbl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152113"/>
              </p:ext>
            </p:extLst>
          </p:nvPr>
        </p:nvGraphicFramePr>
        <p:xfrm>
          <a:off x="-2" y="4421921"/>
          <a:ext cx="9143999" cy="231944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58836">
                  <a:extLst>
                    <a:ext uri="{9D8B030D-6E8A-4147-A177-3AD203B41FA5}">
                      <a16:colId xmlns:a16="http://schemas.microsoft.com/office/drawing/2014/main" val="2782986556"/>
                    </a:ext>
                  </a:extLst>
                </a:gridCol>
                <a:gridCol w="1153444">
                  <a:extLst>
                    <a:ext uri="{9D8B030D-6E8A-4147-A177-3AD203B41FA5}">
                      <a16:colId xmlns:a16="http://schemas.microsoft.com/office/drawing/2014/main" val="18689788"/>
                    </a:ext>
                  </a:extLst>
                </a:gridCol>
                <a:gridCol w="5025719">
                  <a:extLst>
                    <a:ext uri="{9D8B030D-6E8A-4147-A177-3AD203B41FA5}">
                      <a16:colId xmlns:a16="http://schemas.microsoft.com/office/drawing/2014/main" val="4242185841"/>
                    </a:ext>
                  </a:extLst>
                </a:gridCol>
                <a:gridCol w="1606000">
                  <a:extLst>
                    <a:ext uri="{9D8B030D-6E8A-4147-A177-3AD203B41FA5}">
                      <a16:colId xmlns:a16="http://schemas.microsoft.com/office/drawing/2014/main" val="3661253785"/>
                    </a:ext>
                  </a:extLst>
                </a:gridCol>
              </a:tblGrid>
              <a:tr h="34189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/>
                        <a:t>상품 명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/>
                        <a:t>관련회사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/>
                        <a:t>선 정 기 준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/>
                        <a:t>비고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667373"/>
                  </a:ext>
                </a:extLst>
              </a:tr>
              <a:tr h="19775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</a:rPr>
                        <a:t>후불제 </a:t>
                      </a:r>
                      <a:endParaRPr lang="en-US" altLang="ko-KR" sz="1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</a:rPr>
                        <a:t>상조 사업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/>
                        <a:t>주</a:t>
                      </a:r>
                      <a:r>
                        <a:rPr lang="en-US" altLang="ko-KR" sz="1400" b="1" dirty="0" smtClean="0"/>
                        <a:t>) </a:t>
                      </a:r>
                      <a:r>
                        <a:rPr lang="ko-KR" altLang="en-US" sz="1400" b="1" dirty="0" smtClean="0"/>
                        <a:t>효인</a:t>
                      </a:r>
                      <a:endParaRPr lang="en-US" altLang="ko-KR" sz="14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/>
                        <a:t>  라이프</a:t>
                      </a:r>
                      <a:endParaRPr lang="en-US" altLang="ko-KR" sz="14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/>
                        <a:t> 상조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fontAlgn="base" latinLnBrk="0">
                        <a:lnSpc>
                          <a:spcPct val="100000"/>
                        </a:lnSpc>
                      </a:pP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지불 방식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장례 절차 후 </a:t>
                      </a:r>
                    </a:p>
                    <a:p>
                      <a:pPr marL="0" indent="0" fontAlgn="base" latinLnBrk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지불 금액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총 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690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만원 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총 서비스 금액 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3,000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만원 상당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indent="0" fontAlgn="base" latinLnBrk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ko-KR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(</a:t>
                      </a:r>
                      <a:r>
                        <a:rPr lang="ko-KR" altLang="en-US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매년 물가 </a:t>
                      </a:r>
                      <a:r>
                        <a:rPr lang="ko-KR" altLang="en-US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상승율</a:t>
                      </a:r>
                      <a:r>
                        <a:rPr lang="ko-KR" altLang="en-US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적용 </a:t>
                      </a:r>
                      <a:r>
                        <a:rPr lang="en-US" altLang="ko-KR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5% </a:t>
                      </a:r>
                      <a:r>
                        <a:rPr lang="ko-KR" altLang="en-US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씩 증가 예상</a:t>
                      </a:r>
                      <a:r>
                        <a:rPr lang="en-US" altLang="ko-KR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장례 원 스톱 풀 코스 서비스 </a:t>
                      </a: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차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엠브란스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수세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칠성판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수의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대마 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100%)</a:t>
                      </a:r>
                      <a:endParaRPr lang="ko-KR" altLang="en-US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관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특관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ko-KR" altLang="en-US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꽃장식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단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상복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남녀무제한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도우미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염사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입관 용품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화장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버스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리무진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유골함 </a:t>
                      </a:r>
                      <a:endParaRPr lang="en-US" altLang="ko-KR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(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육개장 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인분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100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인분 초과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음료 및 술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찬대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차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안치실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접객실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빈소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제사비용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일체 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회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0">
                        <a:lnSpc>
                          <a:spcPct val="100000"/>
                        </a:lnSpc>
                      </a:pP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차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인근 </a:t>
                      </a:r>
                      <a:r>
                        <a:rPr lang="ko-KR" altLang="en-US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수목장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납골당</a:t>
                      </a:r>
                      <a:r>
                        <a:rPr lang="en-US" altLang="ko-K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매장까지 풀 코스 서비스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/>
                        <a:t>-</a:t>
                      </a:r>
                      <a:r>
                        <a:rPr lang="ko-KR" altLang="en-US" sz="1200" b="1" dirty="0" smtClean="0"/>
                        <a:t>한국 </a:t>
                      </a:r>
                      <a:r>
                        <a:rPr lang="ko-KR" altLang="en-US" sz="1200" b="1" dirty="0" err="1" smtClean="0"/>
                        <a:t>특판권</a:t>
                      </a:r>
                      <a:endParaRPr lang="en-US" altLang="ko-KR" sz="1200" b="1" dirty="0" smtClean="0"/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endParaRPr lang="en-US" altLang="ko-KR" sz="1200" b="1" dirty="0" smtClean="0"/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/>
                        <a:t>-</a:t>
                      </a:r>
                      <a:r>
                        <a:rPr lang="ko-KR" altLang="en-US" sz="1200" b="1" dirty="0" smtClean="0"/>
                        <a:t>등록비용 무료</a:t>
                      </a:r>
                      <a:endParaRPr lang="en-US" altLang="ko-KR" sz="1200" b="1" dirty="0" smtClean="0"/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/>
                        <a:t> 상담 및 연락</a:t>
                      </a:r>
                      <a:endParaRPr lang="en-US" altLang="ko-KR" sz="1200" b="1" dirty="0" smtClean="0"/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/>
                        <a:t> 및 업무처리 </a:t>
                      </a:r>
                      <a:endParaRPr lang="en-US" altLang="ko-KR" sz="1200" b="1" dirty="0" smtClean="0"/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1" baseline="0" dirty="0" smtClean="0"/>
                        <a:t>  (</a:t>
                      </a:r>
                      <a:r>
                        <a:rPr lang="ko-KR" altLang="en-US" sz="1200" b="1" baseline="0" dirty="0" smtClean="0"/>
                        <a:t>본사</a:t>
                      </a:r>
                      <a:r>
                        <a:rPr lang="en-US" altLang="ko-KR" sz="1200" b="1" baseline="0" dirty="0" smtClean="0"/>
                        <a:t>. </a:t>
                      </a:r>
                      <a:r>
                        <a:rPr lang="ko-KR" altLang="en-US" sz="1200" b="1" baseline="0" dirty="0" smtClean="0"/>
                        <a:t>지사</a:t>
                      </a:r>
                      <a:r>
                        <a:rPr lang="en-US" altLang="ko-KR" sz="1200" b="1" baseline="0" dirty="0" smtClean="0"/>
                        <a:t>)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1" baseline="0" dirty="0" smtClean="0"/>
                        <a:t>-</a:t>
                      </a:r>
                      <a:r>
                        <a:rPr lang="ko-KR" altLang="en-US" sz="1200" b="1" baseline="0" dirty="0" smtClean="0"/>
                        <a:t>현재 영업 중</a:t>
                      </a:r>
                      <a:endParaRPr lang="ko-KR" alt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1178694"/>
                  </a:ext>
                </a:extLst>
              </a:tr>
            </a:tbl>
          </a:graphicData>
        </a:graphic>
      </p:graphicFrame>
      <p:sp>
        <p:nvSpPr>
          <p:cNvPr id="14" name="모서리가 둥근 직사각형 13"/>
          <p:cNvSpPr/>
          <p:nvPr/>
        </p:nvSpPr>
        <p:spPr>
          <a:xfrm>
            <a:off x="1880799" y="4035152"/>
            <a:ext cx="5355497" cy="386769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FFC000"/>
                </a:solidFill>
              </a:rPr>
              <a:t>후불제 원스톱 풀 상조서비스</a:t>
            </a:r>
            <a:endParaRPr lang="en-US" altLang="ko-KR" sz="2000" b="1" dirty="0" smtClean="0">
              <a:solidFill>
                <a:srgbClr val="FFC000"/>
              </a:solidFill>
            </a:endParaRPr>
          </a:p>
        </p:txBody>
      </p:sp>
      <p:pic>
        <p:nvPicPr>
          <p:cNvPr id="6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759422"/>
            <a:ext cx="9130328" cy="1275730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1865591" y="2348880"/>
            <a:ext cx="5355497" cy="410542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FFC000"/>
                </a:solidFill>
              </a:rPr>
              <a:t>전기자동차 </a:t>
            </a:r>
            <a:r>
              <a:rPr lang="en-US" altLang="ko-KR" sz="2000" b="1" dirty="0" smtClean="0">
                <a:solidFill>
                  <a:srgbClr val="FFC000"/>
                </a:solidFill>
              </a:rPr>
              <a:t>(GM)</a:t>
            </a:r>
          </a:p>
        </p:txBody>
      </p:sp>
    </p:spTree>
    <p:extLst>
      <p:ext uri="{BB962C8B-B14F-4D97-AF65-F5344CB8AC3E}">
        <p14:creationId xmlns:p14="http://schemas.microsoft.com/office/powerpoint/2010/main" val="33170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259631" y="188640"/>
            <a:ext cx="6543069" cy="649746"/>
          </a:xfrm>
          <a:prstGeom prst="roundRect">
            <a:avLst>
              <a:gd name="adj" fmla="val 491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i="1" dirty="0" smtClean="0">
                <a:solidFill>
                  <a:srgbClr val="FFC000"/>
                </a:solidFill>
              </a:rPr>
              <a:t> 창업절차 및 </a:t>
            </a:r>
            <a:r>
              <a:rPr lang="ko-KR" altLang="en-US" sz="2800" b="1" i="1" dirty="0" err="1" smtClean="0">
                <a:solidFill>
                  <a:srgbClr val="FFC000"/>
                </a:solidFill>
              </a:rPr>
              <a:t>창업소득</a:t>
            </a:r>
            <a:r>
              <a:rPr lang="ko-KR" altLang="en-US" sz="2800" b="1" i="1" dirty="0" smtClean="0">
                <a:solidFill>
                  <a:srgbClr val="FFC000"/>
                </a:solidFill>
              </a:rPr>
              <a:t> 구조</a:t>
            </a:r>
            <a:endParaRPr lang="en-US" altLang="ko-KR" sz="2000" b="1" i="1" dirty="0" smtClean="0">
              <a:solidFill>
                <a:schemeClr val="bg1"/>
              </a:solidFill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744232" y="1124744"/>
            <a:ext cx="2099576" cy="195811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비대면</a:t>
            </a:r>
            <a:r>
              <a:rPr lang="ko-KR" altLang="en-US" b="1" dirty="0" smtClean="0">
                <a:solidFill>
                  <a:schemeClr val="tx1"/>
                </a:solidFill>
              </a:rPr>
              <a:t> 창업 사업</a:t>
            </a:r>
            <a:r>
              <a:rPr lang="en-US" altLang="ko-KR" b="1" dirty="0" smtClean="0">
                <a:solidFill>
                  <a:schemeClr val="tx1"/>
                </a:solidFill>
              </a:rPr>
              <a:t> </a:t>
            </a:r>
            <a:endParaRPr lang="en-US" altLang="ko-KR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2000" b="1" dirty="0" smtClean="0">
                <a:solidFill>
                  <a:srgbClr val="C00000"/>
                </a:solidFill>
              </a:rPr>
              <a:t>센터</a:t>
            </a:r>
            <a:r>
              <a:rPr lang="en-US" altLang="ko-KR" sz="2000" b="1" dirty="0" smtClean="0">
                <a:solidFill>
                  <a:srgbClr val="C00000"/>
                </a:solidFill>
              </a:rPr>
              <a:t>.</a:t>
            </a:r>
            <a:r>
              <a:rPr lang="ko-KR" altLang="en-US" sz="2000" b="1" dirty="0" smtClean="0">
                <a:solidFill>
                  <a:srgbClr val="C00000"/>
                </a:solidFill>
              </a:rPr>
              <a:t>지사 창업 </a:t>
            </a:r>
            <a:r>
              <a:rPr lang="ko-KR" altLang="en-US" sz="1600" b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</a:t>
            </a:r>
            <a:r>
              <a:rPr lang="ko-KR" altLang="en-US" sz="1600" b="1" dirty="0" smtClean="0">
                <a:solidFill>
                  <a:srgbClr val="C00000"/>
                </a:solidFill>
              </a:rPr>
              <a:t> </a:t>
            </a:r>
            <a:r>
              <a:rPr lang="ko-KR" altLang="en-US" sz="2000" b="1" dirty="0" smtClean="0">
                <a:solidFill>
                  <a:srgbClr val="C00000"/>
                </a:solidFill>
              </a:rPr>
              <a:t>창업자 모집</a:t>
            </a:r>
            <a:endParaRPr lang="en-US" altLang="ko-KR" sz="2000" b="1" dirty="0" smtClean="0">
              <a:solidFill>
                <a:srgbClr val="C00000"/>
              </a:solidFill>
            </a:endParaRPr>
          </a:p>
          <a:p>
            <a:pPr algn="ctr"/>
            <a:endParaRPr lang="en-US" altLang="ko-KR" sz="1600" b="1" dirty="0" smtClean="0">
              <a:solidFill>
                <a:srgbClr val="C00000"/>
              </a:solidFill>
            </a:endParaRPr>
          </a:p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소득 구조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방판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직판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후원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원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-</a:t>
            </a:r>
            <a:r>
              <a:rPr lang="ko-KR" altLang="en-US" sz="1600" b="1" dirty="0" err="1" smtClean="0">
                <a:solidFill>
                  <a:schemeClr val="tx1"/>
                </a:solidFill>
              </a:rPr>
              <a:t>포인트조직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평생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112577" y="2227415"/>
            <a:ext cx="2977327" cy="83814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수소미전수기 구매</a:t>
            </a:r>
            <a:r>
              <a:rPr lang="en-US" altLang="ko-KR" b="1" dirty="0" smtClean="0">
                <a:solidFill>
                  <a:schemeClr val="tx1"/>
                </a:solidFill>
              </a:rPr>
              <a:t>.</a:t>
            </a:r>
            <a:r>
              <a:rPr lang="ko-KR" altLang="en-US" b="1" dirty="0" smtClean="0">
                <a:solidFill>
                  <a:schemeClr val="tx1"/>
                </a:solidFill>
              </a:rPr>
              <a:t>설치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b="1" dirty="0" smtClean="0">
                <a:solidFill>
                  <a:schemeClr val="tx1"/>
                </a:solidFill>
              </a:rPr>
              <a:t>(</a:t>
            </a:r>
            <a:r>
              <a:rPr lang="ko-KR" altLang="en-US" b="1" dirty="0" smtClean="0">
                <a:solidFill>
                  <a:schemeClr val="tx1"/>
                </a:solidFill>
              </a:rPr>
              <a:t>현금</a:t>
            </a:r>
            <a:r>
              <a:rPr lang="en-US" altLang="ko-KR" b="1" dirty="0" smtClean="0">
                <a:solidFill>
                  <a:schemeClr val="tx1"/>
                </a:solidFill>
              </a:rPr>
              <a:t>,</a:t>
            </a:r>
            <a:r>
              <a:rPr lang="ko-KR" altLang="en-US" b="1" dirty="0" smtClean="0">
                <a:solidFill>
                  <a:schemeClr val="tx1"/>
                </a:solidFill>
              </a:rPr>
              <a:t>카드</a:t>
            </a:r>
            <a:r>
              <a:rPr lang="en-US" altLang="ko-KR" b="1" dirty="0" smtClean="0">
                <a:solidFill>
                  <a:schemeClr val="tx1"/>
                </a:solidFill>
              </a:rPr>
              <a:t>,</a:t>
            </a:r>
            <a:r>
              <a:rPr lang="ko-KR" altLang="en-US" b="1" dirty="0" smtClean="0">
                <a:solidFill>
                  <a:schemeClr val="tx1"/>
                </a:solidFill>
              </a:rPr>
              <a:t>할부</a:t>
            </a:r>
            <a:r>
              <a:rPr lang="en-US" altLang="ko-KR" b="1" dirty="0" smtClean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3013160" y="980728"/>
            <a:ext cx="3076744" cy="1565826"/>
            <a:chOff x="2821396" y="867516"/>
            <a:chExt cx="2807777" cy="1565826"/>
          </a:xfrm>
        </p:grpSpPr>
        <p:grpSp>
          <p:nvGrpSpPr>
            <p:cNvPr id="33" name="그룹 32"/>
            <p:cNvGrpSpPr/>
            <p:nvPr/>
          </p:nvGrpSpPr>
          <p:grpSpPr>
            <a:xfrm>
              <a:off x="2821396" y="876582"/>
              <a:ext cx="1174788" cy="1556760"/>
              <a:chOff x="6156176" y="3196037"/>
              <a:chExt cx="1008112" cy="1754330"/>
            </a:xfrm>
          </p:grpSpPr>
          <p:grpSp>
            <p:nvGrpSpPr>
              <p:cNvPr id="34" name="그룹 33"/>
              <p:cNvGrpSpPr/>
              <p:nvPr/>
            </p:nvGrpSpPr>
            <p:grpSpPr>
              <a:xfrm>
                <a:off x="6156176" y="3196037"/>
                <a:ext cx="1008112" cy="1299826"/>
                <a:chOff x="4564975" y="92354"/>
                <a:chExt cx="1151952" cy="2964762"/>
              </a:xfrm>
              <a:noFill/>
            </p:grpSpPr>
            <p:sp>
              <p:nvSpPr>
                <p:cNvPr id="42" name="직사각형 41"/>
                <p:cNvSpPr/>
                <p:nvPr/>
              </p:nvSpPr>
              <p:spPr>
                <a:xfrm rot="2182480">
                  <a:off x="4564975" y="92354"/>
                  <a:ext cx="1151952" cy="14202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3800" dirty="0" smtClean="0">
                      <a:solidFill>
                        <a:schemeClr val="tx2">
                          <a:lumMod val="50000"/>
                        </a:schemeClr>
                      </a:solidFill>
                      <a:latin typeface="Berlin Sans FB" panose="020E0602020502020306" pitchFamily="34" charset="0"/>
                      <a:cs typeface="Aharoni" panose="02010803020104030203" pitchFamily="2" charset="-79"/>
                    </a:rPr>
                    <a:t>c</a:t>
                  </a:r>
                  <a:endParaRPr lang="ko-KR" altLang="en-US" sz="13800" dirty="0">
                    <a:solidFill>
                      <a:schemeClr val="tx2">
                        <a:lumMod val="50000"/>
                      </a:schemeClr>
                    </a:solidFill>
                    <a:latin typeface="Berlin Sans FB" panose="020E0602020502020306" pitchFamily="34" charset="0"/>
                    <a:cs typeface="Aharoni" panose="02010803020104030203" pitchFamily="2" charset="-79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913743" y="1395811"/>
                  <a:ext cx="794755" cy="166130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600" i="1" dirty="0">
                      <a:solidFill>
                        <a:schemeClr val="accent1">
                          <a:lumMod val="75000"/>
                        </a:schemeClr>
                      </a:solidFill>
                      <a:latin typeface="Arial Black" panose="020B0A04020102020204" pitchFamily="34" charset="0"/>
                    </a:rPr>
                    <a:t>M</a:t>
                  </a:r>
                  <a:endParaRPr lang="ko-KR" altLang="en-US" sz="3600" i="1" dirty="0">
                    <a:solidFill>
                      <a:schemeClr val="accent1">
                        <a:lumMod val="75000"/>
                      </a:schemeClr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6626708" y="4360745"/>
                <a:ext cx="144664" cy="5896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US" altLang="ko-KR" sz="2800" dirty="0">
                  <a:latin typeface="휴먼옛체" panose="02030504000101010101" pitchFamily="18" charset="-127"/>
                  <a:ea typeface="휴먼옛체" panose="02030504000101010101" pitchFamily="18" charset="-127"/>
                </a:endParaRPr>
              </a:p>
            </p:txBody>
          </p:sp>
        </p:grpSp>
        <p:sp>
          <p:nvSpPr>
            <p:cNvPr id="9" name="모서리가 둥근 직사각형 8"/>
            <p:cNvSpPr/>
            <p:nvPr/>
          </p:nvSpPr>
          <p:spPr>
            <a:xfrm>
              <a:off x="3838942" y="867516"/>
              <a:ext cx="1790231" cy="1146141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solidFill>
                    <a:srgbClr val="FFC000"/>
                  </a:solidFill>
                </a:rPr>
                <a:t>무자본 창업 </a:t>
              </a:r>
              <a:endParaRPr lang="en-US" altLang="ko-KR" sz="2400" b="1" dirty="0" smtClean="0">
                <a:solidFill>
                  <a:srgbClr val="FFC000"/>
                </a:solidFill>
              </a:endParaRPr>
            </a:p>
            <a:p>
              <a:pPr algn="ctr"/>
              <a:r>
                <a:rPr lang="ko-KR" altLang="en-US" sz="2000" b="1" dirty="0" smtClean="0"/>
                <a:t>조건 및 절차</a:t>
              </a:r>
              <a:endParaRPr lang="en-US" altLang="ko-KR" sz="2000" b="1" dirty="0" smtClean="0"/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92802" y="3212976"/>
            <a:ext cx="7826248" cy="491886"/>
            <a:chOff x="2699792" y="3717032"/>
            <a:chExt cx="8063814" cy="491886"/>
          </a:xfrm>
        </p:grpSpPr>
        <p:sp>
          <p:nvSpPr>
            <p:cNvPr id="7" name="TextBox 6"/>
            <p:cNvSpPr txBox="1"/>
            <p:nvPr/>
          </p:nvSpPr>
          <p:spPr>
            <a:xfrm>
              <a:off x="3957632" y="3798356"/>
              <a:ext cx="6805974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/>
                <a:t>창업 설명회 및 상담</a:t>
              </a:r>
              <a:r>
                <a:rPr lang="en-US" altLang="ko-KR" sz="1600" b="1" dirty="0" smtClean="0"/>
                <a:t>: 1</a:t>
              </a:r>
              <a:r>
                <a:rPr lang="ko-KR" altLang="en-US" sz="1600" b="1" dirty="0"/>
                <a:t> </a:t>
              </a:r>
              <a:r>
                <a:rPr lang="en-US" altLang="ko-KR" sz="1600" b="1" dirty="0" smtClean="0"/>
                <a:t>- 2</a:t>
              </a:r>
              <a:r>
                <a:rPr lang="ko-KR" altLang="en-US" sz="1600" b="1" dirty="0" smtClean="0"/>
                <a:t>시간 </a:t>
              </a:r>
              <a:r>
                <a:rPr lang="en-US" altLang="ko-KR" sz="1600" b="1" dirty="0" smtClean="0"/>
                <a:t>(</a:t>
              </a:r>
              <a:r>
                <a:rPr lang="ko-KR" altLang="en-US" sz="1600" b="1" dirty="0" smtClean="0"/>
                <a:t>특강</a:t>
              </a:r>
              <a:r>
                <a:rPr lang="en-US" altLang="ko-KR" sz="1600" b="1" dirty="0" smtClean="0"/>
                <a:t>)   </a:t>
              </a:r>
              <a:endParaRPr lang="ko-KR" altLang="en-US" sz="1600" b="1" dirty="0"/>
            </a:p>
          </p:txBody>
        </p:sp>
        <p:sp>
          <p:nvSpPr>
            <p:cNvPr id="8" name="타원 7"/>
            <p:cNvSpPr/>
            <p:nvPr/>
          </p:nvSpPr>
          <p:spPr>
            <a:xfrm>
              <a:off x="2699792" y="3717032"/>
              <a:ext cx="1190432" cy="49188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</a:rPr>
                <a:t>1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단계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683568" y="3708321"/>
            <a:ext cx="7835209" cy="584775"/>
            <a:chOff x="2690558" y="4304358"/>
            <a:chExt cx="8073048" cy="584775"/>
          </a:xfrm>
        </p:grpSpPr>
        <p:sp>
          <p:nvSpPr>
            <p:cNvPr id="38" name="타원 37"/>
            <p:cNvSpPr/>
            <p:nvPr/>
          </p:nvSpPr>
          <p:spPr>
            <a:xfrm>
              <a:off x="2690558" y="4378807"/>
              <a:ext cx="1190432" cy="491886"/>
            </a:xfrm>
            <a:prstGeom prst="ellipse">
              <a:avLst/>
            </a:prstGeom>
            <a:solidFill>
              <a:srgbClr val="FF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</a:rPr>
                <a:t>2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단계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57632" y="4304358"/>
              <a:ext cx="6805974" cy="5847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/>
                <a:t>무자본 창업 조건 확인</a:t>
              </a:r>
              <a:r>
                <a:rPr lang="en-US" altLang="ko-KR" sz="1600" b="1" dirty="0" smtClean="0"/>
                <a:t>: </a:t>
              </a:r>
              <a:r>
                <a:rPr lang="ko-KR" altLang="en-US" sz="1600" b="1" dirty="0" smtClean="0"/>
                <a:t>하나 캐피탈 승인 </a:t>
              </a:r>
              <a:r>
                <a:rPr lang="en-US" altLang="ko-KR" sz="1600" b="1" dirty="0" smtClean="0"/>
                <a:t>(</a:t>
              </a:r>
              <a:r>
                <a:rPr lang="ko-KR" altLang="en-US" sz="1600" b="1" dirty="0" smtClean="0"/>
                <a:t>소정양식</a:t>
              </a:r>
              <a:r>
                <a:rPr lang="en-US" altLang="ko-KR" sz="1600" b="1" dirty="0" smtClean="0"/>
                <a:t>)</a:t>
              </a:r>
            </a:p>
            <a:p>
              <a:r>
                <a:rPr lang="en-US" altLang="ko-KR" sz="1600" b="1" dirty="0" smtClean="0"/>
                <a:t> (</a:t>
              </a:r>
              <a:r>
                <a:rPr lang="ko-KR" altLang="en-US" sz="1600" b="1" dirty="0" smtClean="0"/>
                <a:t>수소미전수기 대당</a:t>
              </a:r>
              <a:r>
                <a:rPr lang="en-US" altLang="ko-KR" sz="1600" b="1" dirty="0" smtClean="0"/>
                <a:t>-338</a:t>
              </a:r>
              <a:r>
                <a:rPr lang="ko-KR" altLang="en-US" sz="1600" b="1" dirty="0" smtClean="0"/>
                <a:t>만원</a:t>
              </a:r>
              <a:r>
                <a:rPr lang="en-US" altLang="ko-KR" sz="1600" b="1" dirty="0" smtClean="0"/>
                <a:t>/20</a:t>
              </a:r>
              <a:r>
                <a:rPr lang="ko-KR" altLang="en-US" sz="1600" b="1" dirty="0" smtClean="0"/>
                <a:t>개월 무이자 할부 가능 유무</a:t>
              </a:r>
              <a:r>
                <a:rPr lang="en-US" altLang="ko-KR" sz="1600" b="1" dirty="0" smtClean="0"/>
                <a:t>) </a:t>
              </a:r>
              <a:endParaRPr lang="ko-KR" altLang="en-US" sz="1600" b="1" dirty="0"/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688202" y="5520134"/>
            <a:ext cx="7830712" cy="1077218"/>
            <a:chOff x="2716161" y="4384932"/>
            <a:chExt cx="8068414" cy="1077218"/>
          </a:xfrm>
        </p:grpSpPr>
        <p:sp>
          <p:nvSpPr>
            <p:cNvPr id="40" name="타원 39"/>
            <p:cNvSpPr/>
            <p:nvPr/>
          </p:nvSpPr>
          <p:spPr>
            <a:xfrm>
              <a:off x="2716161" y="4700259"/>
              <a:ext cx="1190432" cy="491886"/>
            </a:xfrm>
            <a:prstGeom prst="ellipse">
              <a:avLst/>
            </a:prstGeom>
            <a:solidFill>
              <a:srgbClr val="C0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</a:rPr>
                <a:t>4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단계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954103" y="4384932"/>
              <a:ext cx="6830472" cy="107721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C00000"/>
                  </a:solidFill>
                </a:rPr>
                <a:t>-</a:t>
              </a:r>
              <a:r>
                <a:rPr lang="ko-KR" altLang="en-US" sz="1600" b="1" dirty="0" err="1" smtClean="0">
                  <a:solidFill>
                    <a:srgbClr val="C00000"/>
                  </a:solidFill>
                </a:rPr>
                <a:t>합동센터</a:t>
              </a:r>
              <a:r>
                <a:rPr lang="ko-KR" altLang="en-US" sz="1600" b="1" dirty="0" smtClean="0">
                  <a:solidFill>
                    <a:srgbClr val="C00000"/>
                  </a:solidFill>
                </a:rPr>
                <a:t> 조직구성 </a:t>
              </a:r>
              <a:r>
                <a:rPr lang="en-US" altLang="ko-KR" sz="1600" b="1" dirty="0" smtClean="0">
                  <a:solidFill>
                    <a:srgbClr val="C00000"/>
                  </a:solidFill>
                </a:rPr>
                <a:t>(</a:t>
              </a:r>
              <a:r>
                <a:rPr lang="ko-KR" altLang="en-US" sz="1600" b="1" dirty="0" smtClean="0">
                  <a:solidFill>
                    <a:srgbClr val="C00000"/>
                  </a:solidFill>
                </a:rPr>
                <a:t>권장 </a:t>
              </a:r>
              <a:r>
                <a:rPr lang="en-US" altLang="ko-KR" sz="1600" b="1" dirty="0" smtClean="0">
                  <a:solidFill>
                    <a:srgbClr val="C00000"/>
                  </a:solidFill>
                </a:rPr>
                <a:t>1-2</a:t>
              </a:r>
              <a:r>
                <a:rPr lang="ko-KR" altLang="en-US" sz="1600" b="1" dirty="0" smtClean="0">
                  <a:solidFill>
                    <a:srgbClr val="C00000"/>
                  </a:solidFill>
                </a:rPr>
                <a:t>명</a:t>
              </a:r>
              <a:r>
                <a:rPr lang="en-US" altLang="ko-KR" sz="1600" b="1" dirty="0" smtClean="0">
                  <a:solidFill>
                    <a:srgbClr val="C00000"/>
                  </a:solidFill>
                </a:rPr>
                <a:t>): </a:t>
              </a:r>
              <a:r>
                <a:rPr lang="ko-KR" altLang="en-US" sz="1600" b="1" dirty="0" smtClean="0"/>
                <a:t>무자본</a:t>
              </a:r>
              <a:r>
                <a:rPr lang="en-US" altLang="ko-KR" sz="1600" b="1" dirty="0" smtClean="0"/>
                <a:t>, </a:t>
              </a:r>
              <a:r>
                <a:rPr lang="ko-KR" altLang="en-US" sz="1600" b="1" dirty="0" err="1" smtClean="0"/>
                <a:t>무점포</a:t>
              </a:r>
              <a:r>
                <a:rPr lang="en-US" altLang="ko-KR" sz="1600" b="1" dirty="0" smtClean="0"/>
                <a:t>, </a:t>
              </a:r>
              <a:r>
                <a:rPr lang="ko-KR" altLang="en-US" sz="1600" b="1" dirty="0" err="1" smtClean="0"/>
                <a:t>무지역</a:t>
              </a:r>
              <a:r>
                <a:rPr lang="en-US" altLang="ko-KR" sz="1600" b="1" dirty="0" smtClean="0"/>
                <a:t>, </a:t>
              </a:r>
              <a:r>
                <a:rPr lang="ko-KR" altLang="en-US" sz="1600" b="1" dirty="0" smtClean="0"/>
                <a:t>무제한 </a:t>
              </a:r>
              <a:endParaRPr lang="en-US" altLang="ko-KR" sz="1600" b="1" dirty="0" smtClean="0"/>
            </a:p>
            <a:p>
              <a:r>
                <a:rPr lang="en-US" altLang="ko-KR" sz="1600" b="1" dirty="0" smtClean="0">
                  <a:solidFill>
                    <a:srgbClr val="C00000"/>
                  </a:solidFill>
                </a:rPr>
                <a:t>-</a:t>
              </a:r>
              <a:r>
                <a:rPr lang="ko-KR" altLang="en-US" sz="1600" b="1" dirty="0" err="1" smtClean="0">
                  <a:solidFill>
                    <a:srgbClr val="C00000"/>
                  </a:solidFill>
                </a:rPr>
                <a:t>합동지사</a:t>
              </a:r>
              <a:r>
                <a:rPr lang="ko-KR" altLang="en-US" sz="1600" b="1" dirty="0" smtClean="0">
                  <a:solidFill>
                    <a:srgbClr val="C00000"/>
                  </a:solidFill>
                </a:rPr>
                <a:t> 조직구성 </a:t>
              </a:r>
              <a:r>
                <a:rPr lang="en-US" altLang="ko-KR" sz="1600" b="1" dirty="0" smtClean="0">
                  <a:solidFill>
                    <a:srgbClr val="C00000"/>
                  </a:solidFill>
                </a:rPr>
                <a:t>(</a:t>
              </a:r>
              <a:r>
                <a:rPr lang="ko-KR" altLang="en-US" sz="1600" b="1" dirty="0" smtClean="0">
                  <a:solidFill>
                    <a:srgbClr val="C00000"/>
                  </a:solidFill>
                </a:rPr>
                <a:t>권장 </a:t>
              </a:r>
              <a:r>
                <a:rPr lang="en-US" altLang="ko-KR" sz="1600" b="1" dirty="0" smtClean="0">
                  <a:solidFill>
                    <a:srgbClr val="C00000"/>
                  </a:solidFill>
                </a:rPr>
                <a:t>2-5</a:t>
              </a:r>
              <a:r>
                <a:rPr lang="ko-KR" altLang="en-US" sz="1600" b="1" dirty="0" smtClean="0">
                  <a:solidFill>
                    <a:srgbClr val="C00000"/>
                  </a:solidFill>
                </a:rPr>
                <a:t>명</a:t>
              </a:r>
              <a:r>
                <a:rPr lang="en-US" altLang="ko-KR" sz="1600" b="1" dirty="0" smtClean="0">
                  <a:solidFill>
                    <a:srgbClr val="C00000"/>
                  </a:solidFill>
                </a:rPr>
                <a:t>): </a:t>
              </a:r>
              <a:r>
                <a:rPr lang="ko-KR" altLang="en-US" sz="1600" b="1" dirty="0" smtClean="0"/>
                <a:t>사무실</a:t>
              </a:r>
              <a:r>
                <a:rPr lang="en-US" altLang="ko-KR" sz="1600" b="1" dirty="0">
                  <a:solidFill>
                    <a:srgbClr val="C00000"/>
                  </a:solidFill>
                </a:rPr>
                <a:t> </a:t>
              </a:r>
              <a:r>
                <a:rPr lang="en-US" altLang="ko-KR" sz="1400" b="1" dirty="0" smtClean="0"/>
                <a:t>(</a:t>
              </a:r>
              <a:r>
                <a:rPr lang="ko-KR" altLang="en-US" sz="1400" b="1" dirty="0" smtClean="0"/>
                <a:t>전국 </a:t>
              </a:r>
              <a:r>
                <a:rPr lang="en-US" altLang="ko-KR" sz="1400" b="1" dirty="0" smtClean="0"/>
                <a:t>25</a:t>
              </a:r>
              <a:r>
                <a:rPr lang="ko-KR" altLang="en-US" sz="1400" b="1" dirty="0" smtClean="0"/>
                <a:t>개 권역</a:t>
              </a:r>
              <a:r>
                <a:rPr lang="en-US" altLang="ko-KR" sz="1400" b="1" dirty="0" smtClean="0"/>
                <a:t>/</a:t>
              </a:r>
              <a:r>
                <a:rPr lang="ko-KR" altLang="en-US" sz="1400" b="1" dirty="0" smtClean="0"/>
                <a:t>가능지역확인</a:t>
              </a:r>
              <a:r>
                <a:rPr lang="en-US" altLang="ko-KR" sz="1400" b="1" dirty="0" smtClean="0"/>
                <a:t>)</a:t>
              </a:r>
              <a:r>
                <a:rPr lang="ko-KR" altLang="en-US" sz="1400" b="1" dirty="0"/>
                <a:t> </a:t>
              </a:r>
              <a:endParaRPr lang="en-US" altLang="ko-KR" sz="1400" b="1" dirty="0" smtClean="0"/>
            </a:p>
            <a:p>
              <a:r>
                <a:rPr lang="en-US" altLang="ko-KR" sz="1600" b="1" dirty="0" smtClean="0"/>
                <a:t>-</a:t>
              </a:r>
              <a:r>
                <a:rPr lang="ko-KR" altLang="en-US" sz="1600" b="1" dirty="0" smtClean="0"/>
                <a:t>대표자 </a:t>
              </a:r>
              <a:r>
                <a:rPr lang="en-US" altLang="ko-KR" sz="1600" b="1" dirty="0"/>
                <a:t>1</a:t>
              </a:r>
              <a:r>
                <a:rPr lang="ko-KR" altLang="en-US" sz="1600" b="1" dirty="0"/>
                <a:t>인 사업계획서 </a:t>
              </a:r>
              <a:r>
                <a:rPr lang="en-US" altLang="ko-KR" sz="1600" b="1" dirty="0"/>
                <a:t>(</a:t>
              </a:r>
              <a:r>
                <a:rPr lang="ko-KR" altLang="en-US" sz="1600" b="1" dirty="0"/>
                <a:t>소정양식</a:t>
              </a:r>
              <a:r>
                <a:rPr lang="en-US" altLang="ko-KR" sz="1600" b="1" dirty="0" smtClean="0"/>
                <a:t>) </a:t>
              </a:r>
              <a:r>
                <a:rPr lang="ko-KR" altLang="en-US" sz="1600" b="1" dirty="0" smtClean="0"/>
                <a:t>및 명함 신청 </a:t>
              </a:r>
              <a:endParaRPr lang="en-US" altLang="ko-KR" sz="1600" b="1" dirty="0"/>
            </a:p>
            <a:p>
              <a:r>
                <a:rPr lang="en-US" altLang="ko-KR" sz="1600" b="1" dirty="0" smtClean="0"/>
                <a:t>-</a:t>
              </a:r>
              <a:r>
                <a:rPr lang="ko-KR" altLang="en-US" sz="1600" b="1" dirty="0" smtClean="0"/>
                <a:t>실무 </a:t>
              </a:r>
              <a:r>
                <a:rPr lang="ko-KR" altLang="en-US" sz="1600" b="1" dirty="0"/>
                <a:t>교육 </a:t>
              </a:r>
              <a:r>
                <a:rPr lang="en-US" altLang="ko-KR" sz="1600" b="1" dirty="0"/>
                <a:t>(</a:t>
              </a:r>
              <a:r>
                <a:rPr lang="ko-KR" altLang="en-US" sz="1600" b="1" dirty="0"/>
                <a:t>제품</a:t>
              </a:r>
              <a:r>
                <a:rPr lang="en-US" altLang="ko-KR" sz="1600" b="1" dirty="0"/>
                <a:t>, </a:t>
              </a:r>
              <a:r>
                <a:rPr lang="ko-KR" altLang="en-US" sz="1600" b="1" dirty="0" smtClean="0"/>
                <a:t>소득</a:t>
              </a:r>
              <a:r>
                <a:rPr lang="en-US" altLang="ko-KR" sz="1600" b="1" dirty="0" smtClean="0"/>
                <a:t>, </a:t>
              </a:r>
              <a:r>
                <a:rPr lang="ko-KR" altLang="en-US" sz="1600" b="1" dirty="0"/>
                <a:t>관리</a:t>
              </a:r>
              <a:r>
                <a:rPr lang="en-US" altLang="ko-KR" sz="1600" b="1" dirty="0"/>
                <a:t>, </a:t>
              </a:r>
              <a:r>
                <a:rPr lang="ko-KR" altLang="en-US" sz="1600" b="1" dirty="0" err="1" smtClean="0"/>
                <a:t>모집사업</a:t>
              </a:r>
              <a:r>
                <a:rPr lang="en-US" altLang="ko-KR" sz="1600" b="1" dirty="0" smtClean="0"/>
                <a:t>)</a:t>
              </a:r>
              <a:endParaRPr lang="en-US" altLang="ko-KR" sz="1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684710" y="4368006"/>
            <a:ext cx="7834101" cy="1077218"/>
            <a:chOff x="2712669" y="5683087"/>
            <a:chExt cx="8071906" cy="1077218"/>
          </a:xfrm>
        </p:grpSpPr>
        <p:sp>
          <p:nvSpPr>
            <p:cNvPr id="44" name="타원 43"/>
            <p:cNvSpPr/>
            <p:nvPr/>
          </p:nvSpPr>
          <p:spPr>
            <a:xfrm>
              <a:off x="2712669" y="5980387"/>
              <a:ext cx="1190432" cy="491886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</a:rPr>
                <a:t>3</a:t>
              </a:r>
              <a:r>
                <a:rPr lang="ko-KR" altLang="en-US" sz="1600" b="1" dirty="0" smtClean="0">
                  <a:solidFill>
                    <a:schemeClr val="bg1"/>
                  </a:solidFill>
                </a:rPr>
                <a:t>단계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978601" y="5683087"/>
              <a:ext cx="6805974" cy="107721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/>
                <a:t>창업 상담 </a:t>
              </a:r>
              <a:r>
                <a:rPr lang="en-US" altLang="ko-KR" sz="1600" b="1" dirty="0" smtClean="0"/>
                <a:t>(</a:t>
              </a:r>
              <a:r>
                <a:rPr lang="ko-KR" altLang="en-US" sz="1600" b="1" dirty="0" err="1" smtClean="0"/>
                <a:t>사업방법</a:t>
              </a:r>
              <a:r>
                <a:rPr lang="en-US" altLang="ko-KR" sz="1600" b="1" dirty="0" smtClean="0"/>
                <a:t>, </a:t>
              </a:r>
              <a:r>
                <a:rPr lang="ko-KR" altLang="en-US" sz="1600" b="1" dirty="0" err="1" smtClean="0"/>
                <a:t>동반사업</a:t>
              </a:r>
              <a:r>
                <a:rPr lang="en-US" altLang="ko-KR" sz="1600" b="1" dirty="0" smtClean="0"/>
                <a:t>, </a:t>
              </a:r>
              <a:r>
                <a:rPr lang="ko-KR" altLang="en-US" sz="1600" b="1" dirty="0" err="1" smtClean="0"/>
                <a:t>창업시</a:t>
              </a:r>
              <a:r>
                <a:rPr lang="ko-KR" altLang="en-US" sz="1600" b="1" dirty="0" smtClean="0"/>
                <a:t> 장점 등</a:t>
              </a:r>
              <a:r>
                <a:rPr lang="en-US" altLang="ko-KR" sz="1600" b="1" dirty="0" smtClean="0"/>
                <a:t>)</a:t>
              </a:r>
              <a:r>
                <a:rPr lang="ko-KR" altLang="en-US" sz="1600" b="1" dirty="0" smtClean="0"/>
                <a:t> 및 계약</a:t>
              </a:r>
              <a:endParaRPr lang="en-US" altLang="ko-KR" sz="1600" b="1" dirty="0" smtClean="0"/>
            </a:p>
            <a:p>
              <a:r>
                <a:rPr lang="en-US" altLang="ko-KR" sz="1600" b="1" dirty="0" smtClean="0"/>
                <a:t>-</a:t>
              </a:r>
              <a:r>
                <a:rPr lang="ko-KR" altLang="en-US" sz="1600" b="1" dirty="0" smtClean="0"/>
                <a:t>소비자</a:t>
              </a:r>
              <a:r>
                <a:rPr lang="en-US" altLang="ko-KR" sz="1600" b="1" dirty="0" smtClean="0"/>
                <a:t>: </a:t>
              </a:r>
              <a:r>
                <a:rPr lang="ko-KR" altLang="en-US" sz="1600" b="1" dirty="0" err="1" smtClean="0"/>
                <a:t>미전수기</a:t>
              </a:r>
              <a:r>
                <a:rPr lang="ko-KR" altLang="en-US" sz="1600" b="1" dirty="0" smtClean="0"/>
                <a:t> </a:t>
              </a:r>
              <a:r>
                <a:rPr lang="en-US" altLang="ko-KR" sz="1600" b="1" dirty="0" smtClean="0"/>
                <a:t>1</a:t>
              </a:r>
              <a:r>
                <a:rPr lang="ko-KR" altLang="en-US" sz="1600" b="1" dirty="0" smtClean="0"/>
                <a:t>대 구매</a:t>
              </a:r>
              <a:endParaRPr lang="en-US" altLang="ko-KR" sz="1600" b="1" dirty="0" smtClean="0"/>
            </a:p>
            <a:p>
              <a:r>
                <a:rPr lang="en-US" altLang="ko-KR" sz="1600" b="1" dirty="0" smtClean="0"/>
                <a:t>-</a:t>
              </a:r>
              <a:r>
                <a:rPr lang="ko-KR" altLang="en-US" sz="1600" b="1" dirty="0" smtClean="0"/>
                <a:t>창업자</a:t>
              </a:r>
              <a:r>
                <a:rPr lang="en-US" altLang="ko-KR" sz="1600" b="1" dirty="0" smtClean="0"/>
                <a:t>(</a:t>
              </a:r>
              <a:r>
                <a:rPr lang="ko-KR" altLang="en-US" sz="1600" b="1" dirty="0" smtClean="0"/>
                <a:t>합동</a:t>
              </a:r>
              <a:r>
                <a:rPr lang="en-US" altLang="ko-KR" sz="1600" b="1" dirty="0" smtClean="0"/>
                <a:t>): 2</a:t>
              </a:r>
              <a:r>
                <a:rPr lang="ko-KR" altLang="en-US" sz="1600" b="1" dirty="0" smtClean="0"/>
                <a:t>대</a:t>
              </a:r>
              <a:r>
                <a:rPr lang="en-US" altLang="ko-KR" sz="1600" b="1" dirty="0"/>
                <a:t> </a:t>
              </a:r>
              <a:r>
                <a:rPr lang="ko-KR" altLang="en-US" sz="1600" b="1" dirty="0" smtClean="0"/>
                <a:t>이상 구매</a:t>
              </a:r>
              <a:endParaRPr lang="en-US" altLang="ko-KR" sz="1600" b="1" dirty="0"/>
            </a:p>
            <a:p>
              <a:r>
                <a:rPr lang="en-US" altLang="ko-KR" sz="1600" b="1" dirty="0" smtClean="0"/>
                <a:t>                   </a:t>
              </a:r>
              <a:r>
                <a:rPr lang="ko-KR" altLang="en-US" sz="1600" b="1" dirty="0" smtClean="0"/>
                <a:t>옵션</a:t>
              </a:r>
              <a:r>
                <a:rPr lang="en-US" altLang="ko-KR" sz="1600" b="1" dirty="0" smtClean="0"/>
                <a:t>(</a:t>
              </a:r>
              <a:r>
                <a:rPr lang="ko-KR" altLang="en-US" sz="1600" b="1" dirty="0" smtClean="0"/>
                <a:t>공기정화기 외</a:t>
              </a:r>
              <a:r>
                <a:rPr lang="en-US" altLang="ko-KR" sz="1600" b="1" dirty="0" smtClean="0"/>
                <a:t>) + </a:t>
              </a:r>
              <a:r>
                <a:rPr lang="ko-KR" altLang="en-US" sz="1600" b="1" dirty="0" smtClean="0"/>
                <a:t>무상 </a:t>
              </a:r>
              <a:r>
                <a:rPr lang="ko-KR" altLang="en-US" sz="1600" b="1" dirty="0" err="1" smtClean="0"/>
                <a:t>사업권</a:t>
              </a:r>
              <a:r>
                <a:rPr lang="ko-KR" altLang="en-US" sz="1600" b="1" dirty="0" smtClean="0"/>
                <a:t> 일체 자동 부여</a:t>
              </a:r>
              <a:endParaRPr lang="en-US" altLang="ko-KR" sz="1600" b="1" dirty="0" smtClean="0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6419338" y="1052736"/>
            <a:ext cx="2099576" cy="1999608"/>
            <a:chOff x="6576880" y="1535341"/>
            <a:chExt cx="2099576" cy="1999608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6576880" y="1535341"/>
              <a:ext cx="2099576" cy="1999608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</a:rPr>
                <a:t>[</a:t>
              </a:r>
              <a:r>
                <a:rPr lang="ko-KR" altLang="en-US" b="1" dirty="0" smtClean="0">
                  <a:solidFill>
                    <a:schemeClr val="tx1"/>
                  </a:solidFill>
                </a:rPr>
                <a:t>조직 구성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]</a:t>
              </a:r>
            </a:p>
            <a:p>
              <a:pPr algn="ctr"/>
              <a:endParaRPr lang="en-US" altLang="ko-KR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600" b="1" dirty="0" smtClean="0">
                  <a:solidFill>
                    <a:schemeClr val="tx1"/>
                  </a:solidFill>
                </a:rPr>
                <a:t>       </a:t>
              </a:r>
              <a:endParaRPr lang="en-US" altLang="ko-KR" sz="1600" b="1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ko-KR" sz="1600" b="1" dirty="0">
                <a:solidFill>
                  <a:schemeClr val="tx1"/>
                </a:solidFill>
              </a:endParaRPr>
            </a:p>
            <a:p>
              <a:pPr algn="ctr"/>
              <a:endParaRPr lang="en-US" altLang="ko-KR" sz="1600" b="1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ko-KR" sz="16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7" name="아래쪽 화살표 16"/>
            <p:cNvSpPr/>
            <p:nvPr/>
          </p:nvSpPr>
          <p:spPr>
            <a:xfrm>
              <a:off x="6984155" y="2198574"/>
              <a:ext cx="484632" cy="507151"/>
            </a:xfrm>
            <a:prstGeom prst="downArrow">
              <a:avLst>
                <a:gd name="adj1" fmla="val 70398"/>
                <a:gd name="adj2" fmla="val 32152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/>
                <a:t>본사</a:t>
              </a:r>
              <a:endParaRPr lang="ko-KR" altLang="en-US" sz="1400" b="1" dirty="0"/>
            </a:p>
          </p:txBody>
        </p:sp>
        <p:sp>
          <p:nvSpPr>
            <p:cNvPr id="47" name="아래쪽 화살표 46"/>
            <p:cNvSpPr/>
            <p:nvPr/>
          </p:nvSpPr>
          <p:spPr>
            <a:xfrm>
              <a:off x="7442878" y="2545439"/>
              <a:ext cx="484632" cy="507151"/>
            </a:xfrm>
            <a:prstGeom prst="downArrow">
              <a:avLst>
                <a:gd name="adj1" fmla="val 70398"/>
                <a:gd name="adj2" fmla="val 32152"/>
              </a:avLst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/>
                <a:t>지</a:t>
              </a:r>
              <a:r>
                <a:rPr lang="ko-KR" altLang="en-US" sz="1400" b="1" smtClean="0"/>
                <a:t>사</a:t>
              </a:r>
              <a:endParaRPr lang="ko-KR" altLang="en-US" sz="1400" b="1"/>
            </a:p>
          </p:txBody>
        </p:sp>
        <p:sp>
          <p:nvSpPr>
            <p:cNvPr id="48" name="아래쪽 화살표 47"/>
            <p:cNvSpPr/>
            <p:nvPr/>
          </p:nvSpPr>
          <p:spPr>
            <a:xfrm>
              <a:off x="7887873" y="2892304"/>
              <a:ext cx="484632" cy="507151"/>
            </a:xfrm>
            <a:prstGeom prst="downArrow">
              <a:avLst>
                <a:gd name="adj1" fmla="val 70398"/>
                <a:gd name="adj2" fmla="val 32152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/>
                <a:t>센터</a:t>
              </a:r>
              <a:endParaRPr lang="ko-KR" alt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8569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35495" y="1074235"/>
          <a:ext cx="9073009" cy="1850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9">
                  <a:extLst>
                    <a:ext uri="{9D8B030D-6E8A-4147-A177-3AD203B41FA5}">
                      <a16:colId xmlns:a16="http://schemas.microsoft.com/office/drawing/2014/main" val="336783541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132680974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318175252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4626167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41344921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8641442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5635443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734424846"/>
                    </a:ext>
                  </a:extLst>
                </a:gridCol>
              </a:tblGrid>
              <a:tr h="353788">
                <a:tc rowSpan="2"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구 분  </a:t>
                      </a:r>
                      <a:endParaRPr lang="ko-KR" altLang="en-US" sz="1200" dirty="0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200" dirty="0" smtClean="0"/>
                        <a:t>                 창업자 조건</a:t>
                      </a:r>
                      <a:endParaRPr lang="ko-KR" altLang="en-US" sz="1200" dirty="0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창업자 모집 수수료</a:t>
                      </a:r>
                      <a:endParaRPr lang="ko-KR" altLang="en-US" sz="1200" dirty="0"/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수소미전수기</a:t>
                      </a:r>
                      <a:r>
                        <a:rPr lang="ko-KR" altLang="en-US" sz="1200" baseline="0" dirty="0" smtClean="0"/>
                        <a:t> </a:t>
                      </a:r>
                      <a:r>
                        <a:rPr lang="ko-KR" altLang="en-US" sz="1200" dirty="0" smtClean="0"/>
                        <a:t>판매</a:t>
                      </a:r>
                      <a:r>
                        <a:rPr lang="en-US" altLang="ko-KR" sz="1200" dirty="0" smtClean="0"/>
                        <a:t>.</a:t>
                      </a:r>
                      <a:r>
                        <a:rPr lang="ko-KR" altLang="en-US" sz="1200" dirty="0" smtClean="0"/>
                        <a:t>후원 수수료</a:t>
                      </a:r>
                      <a:endParaRPr lang="ko-KR" altLang="en-US" sz="1200" dirty="0"/>
                    </a:p>
                  </a:txBody>
                  <a:tcPr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 사업 마감 및</a:t>
                      </a:r>
                      <a:endParaRPr lang="en-US" altLang="ko-KR" sz="1200" dirty="0" smtClean="0"/>
                    </a:p>
                    <a:p>
                      <a:pPr algn="ctr" latinLnBrk="1"/>
                      <a:r>
                        <a:rPr lang="ko-KR" altLang="en-US" sz="1200" dirty="0" smtClean="0"/>
                        <a:t>사업 수수료</a:t>
                      </a:r>
                      <a:endParaRPr lang="en-US" altLang="ko-KR" sz="1200" dirty="0" smtClean="0"/>
                    </a:p>
                    <a:p>
                      <a:pPr algn="ctr" latinLnBrk="1"/>
                      <a:r>
                        <a:rPr lang="ko-KR" altLang="en-US" sz="1200" dirty="0" smtClean="0"/>
                        <a:t>지급일</a:t>
                      </a:r>
                      <a:endParaRPr lang="ko-KR" altLang="en-US" sz="1200" dirty="0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085753"/>
                  </a:ext>
                </a:extLst>
              </a:tr>
              <a:tr h="274320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수소미전수기 </a:t>
                      </a:r>
                      <a:r>
                        <a:rPr lang="ko-KR" altLang="en-US" sz="1200" b="1" dirty="0" err="1" smtClean="0"/>
                        <a:t>셋트</a:t>
                      </a:r>
                      <a:r>
                        <a:rPr lang="ko-KR" altLang="en-US" sz="1200" b="1" dirty="0" smtClean="0"/>
                        <a:t> 구매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dirty="0" smtClean="0"/>
                        <a:t> </a:t>
                      </a:r>
                      <a:r>
                        <a:rPr lang="en-US" altLang="ko-KR" sz="1050" dirty="0" smtClean="0"/>
                        <a:t>(1</a:t>
                      </a:r>
                      <a:r>
                        <a:rPr lang="ko-KR" altLang="en-US" sz="1050" dirty="0" err="1" smtClean="0"/>
                        <a:t>셋트</a:t>
                      </a:r>
                      <a:r>
                        <a:rPr lang="ko-KR" altLang="en-US" sz="1050" dirty="0" smtClean="0"/>
                        <a:t> </a:t>
                      </a:r>
                      <a:r>
                        <a:rPr lang="en-US" altLang="ko-KR" sz="1050" dirty="0" smtClean="0"/>
                        <a:t>338</a:t>
                      </a:r>
                      <a:r>
                        <a:rPr lang="ko-KR" altLang="en-US" sz="1050" dirty="0" smtClean="0"/>
                        <a:t>만</a:t>
                      </a:r>
                      <a:r>
                        <a:rPr lang="en-US" altLang="ko-KR" sz="1050" dirty="0" smtClean="0"/>
                        <a:t>/20</a:t>
                      </a:r>
                      <a:r>
                        <a:rPr lang="ko-KR" altLang="en-US" sz="1050" dirty="0" smtClean="0"/>
                        <a:t>개월 무이자 할부</a:t>
                      </a:r>
                      <a:r>
                        <a:rPr lang="en-US" altLang="ko-KR" sz="1050" baseline="0" dirty="0" smtClean="0"/>
                        <a:t>)</a:t>
                      </a:r>
                      <a:endParaRPr lang="en-US" altLang="ko-KR" sz="1050" dirty="0" smtClean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smtClean="0"/>
                        <a:t> </a:t>
                      </a:r>
                      <a:r>
                        <a:rPr lang="ko-KR" altLang="en-US" sz="1200" baseline="0" dirty="0" smtClean="0"/>
                        <a:t> 직접</a:t>
                      </a:r>
                      <a:endParaRPr lang="en-US" altLang="ko-KR" sz="1200" baseline="0" dirty="0" smtClean="0"/>
                    </a:p>
                    <a:p>
                      <a:pPr latinLnBrk="1"/>
                      <a:r>
                        <a:rPr lang="en-US" altLang="ko-KR" sz="1200" baseline="0" dirty="0" smtClean="0"/>
                        <a:t> </a:t>
                      </a:r>
                      <a:r>
                        <a:rPr lang="ko-KR" altLang="en-US" sz="1200" baseline="0" dirty="0" smtClean="0"/>
                        <a:t>모집자</a:t>
                      </a:r>
                      <a:endParaRPr lang="ko-KR" altLang="en-US" sz="1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smtClean="0"/>
                        <a:t> 간접</a:t>
                      </a:r>
                      <a:endParaRPr lang="en-US" altLang="ko-KR" sz="1200" dirty="0" smtClean="0"/>
                    </a:p>
                    <a:p>
                      <a:pPr latinLnBrk="1"/>
                      <a:r>
                        <a:rPr lang="ko-KR" altLang="en-US" sz="1200" dirty="0" smtClean="0"/>
                        <a:t>후원자</a:t>
                      </a:r>
                      <a:endParaRPr lang="ko-KR" altLang="en-US" sz="1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 smtClean="0"/>
                        <a:t>직접</a:t>
                      </a:r>
                      <a:endParaRPr lang="en-US" altLang="ko-KR" sz="1200" dirty="0" smtClean="0"/>
                    </a:p>
                    <a:p>
                      <a:pPr algn="ctr"/>
                      <a:r>
                        <a:rPr lang="ko-KR" altLang="en-US" sz="1200" dirty="0" smtClean="0"/>
                        <a:t>판매자</a:t>
                      </a:r>
                      <a:endParaRPr lang="ko-KR" altLang="en-US" sz="12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 smtClean="0"/>
                        <a:t>후원</a:t>
                      </a:r>
                      <a:endParaRPr lang="en-US" altLang="ko-KR" sz="1200" dirty="0" smtClean="0"/>
                    </a:p>
                    <a:p>
                      <a:pPr algn="ctr"/>
                      <a:r>
                        <a:rPr lang="en-US" altLang="ko-KR" sz="1200" dirty="0" smtClean="0"/>
                        <a:t>(</a:t>
                      </a:r>
                      <a:r>
                        <a:rPr lang="ko-KR" altLang="en-US" sz="1200" dirty="0" smtClean="0"/>
                        <a:t>소개</a:t>
                      </a:r>
                      <a:r>
                        <a:rPr lang="ko-KR" altLang="en-US" sz="1200" baseline="0" dirty="0" smtClean="0"/>
                        <a:t> 및 </a:t>
                      </a:r>
                      <a:r>
                        <a:rPr lang="ko-KR" altLang="en-US" sz="1200" dirty="0" smtClean="0"/>
                        <a:t>관리자</a:t>
                      </a:r>
                      <a:r>
                        <a:rPr lang="en-US" altLang="ko-KR" sz="1200" dirty="0" smtClean="0"/>
                        <a:t>)</a:t>
                      </a:r>
                      <a:r>
                        <a:rPr lang="ko-KR" altLang="en-US" sz="1200" dirty="0" smtClean="0"/>
                        <a:t> </a:t>
                      </a:r>
                      <a:endParaRPr lang="ko-KR" altLang="en-US" sz="12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364501"/>
                  </a:ext>
                </a:extLst>
              </a:tr>
              <a:tr h="507063"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/>
                        <a:t>창업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/>
                        <a:t>센터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/>
                        <a:t>기본</a:t>
                      </a:r>
                      <a:r>
                        <a:rPr lang="en-US" altLang="ko-KR" sz="1200" b="1" dirty="0" smtClean="0"/>
                        <a:t>/ </a:t>
                      </a:r>
                      <a:r>
                        <a:rPr lang="ko-KR" altLang="en-US" sz="1200" b="1" dirty="0" smtClean="0"/>
                        <a:t>수소미전수기</a:t>
                      </a:r>
                      <a:r>
                        <a:rPr lang="en-US" altLang="ko-KR" sz="1200" b="1" baseline="0" dirty="0" smtClean="0"/>
                        <a:t> 2</a:t>
                      </a:r>
                      <a:r>
                        <a:rPr lang="ko-KR" altLang="en-US" sz="1200" b="1" dirty="0" err="1" smtClean="0"/>
                        <a:t>셋트</a:t>
                      </a:r>
                      <a:r>
                        <a:rPr lang="en-US" altLang="ko-KR" sz="1200" b="1" baseline="0" dirty="0" smtClean="0"/>
                        <a:t> </a:t>
                      </a:r>
                    </a:p>
                    <a:p>
                      <a:pPr algn="ctr"/>
                      <a:r>
                        <a:rPr lang="ko-KR" altLang="en-US" sz="1100" b="0" dirty="0" smtClean="0"/>
                        <a:t>옵션</a:t>
                      </a:r>
                      <a:r>
                        <a:rPr lang="en-US" altLang="ko-KR" sz="1100" b="0" dirty="0" smtClean="0"/>
                        <a:t>/</a:t>
                      </a:r>
                      <a:r>
                        <a:rPr lang="ko-KR" altLang="en-US" sz="1100" b="0" dirty="0" smtClean="0"/>
                        <a:t>공기정화기 </a:t>
                      </a:r>
                      <a:r>
                        <a:rPr lang="en-US" altLang="ko-KR" sz="1100" b="0" dirty="0" smtClean="0"/>
                        <a:t>2</a:t>
                      </a:r>
                      <a:r>
                        <a:rPr lang="ko-KR" altLang="en-US" sz="1100" b="0" dirty="0" smtClean="0"/>
                        <a:t>대 </a:t>
                      </a:r>
                      <a:r>
                        <a:rPr lang="en-US" altLang="ko-KR" sz="1100" b="0" dirty="0" smtClean="0"/>
                        <a:t>(5</a:t>
                      </a:r>
                      <a:r>
                        <a:rPr lang="ko-KR" altLang="en-US" sz="1100" b="0" dirty="0" smtClean="0"/>
                        <a:t>평형</a:t>
                      </a:r>
                      <a:r>
                        <a:rPr lang="en-US" altLang="ko-KR" sz="1100" b="0" dirty="0" smtClean="0"/>
                        <a:t>/44</a:t>
                      </a:r>
                      <a:r>
                        <a:rPr lang="ko-KR" altLang="en-US" sz="1100" b="0" dirty="0" smtClean="0"/>
                        <a:t>만</a:t>
                      </a:r>
                      <a:r>
                        <a:rPr lang="en-US" altLang="ko-KR" sz="1100" b="0" dirty="0" smtClean="0"/>
                        <a:t>)</a:t>
                      </a:r>
                      <a:endParaRPr lang="ko-KR" altLang="en-US" sz="11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150</a:t>
                      </a:r>
                      <a:r>
                        <a:rPr lang="ko-KR" altLang="en-US" sz="1200" b="0" dirty="0" smtClean="0"/>
                        <a:t>만 </a:t>
                      </a:r>
                      <a:endParaRPr lang="en-US" altLang="ko-KR" sz="1200" b="0" dirty="0" smtClean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20</a:t>
                      </a:r>
                      <a:r>
                        <a:rPr lang="ko-KR" altLang="en-US" sz="1200" b="0" dirty="0" smtClean="0"/>
                        <a:t>만</a:t>
                      </a:r>
                      <a:endParaRPr lang="en-US" altLang="ko-KR" sz="1200" b="0" dirty="0" smtClean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dirty="0" smtClean="0"/>
                        <a:t>센터 </a:t>
                      </a:r>
                      <a:endParaRPr lang="en-US" altLang="ko-KR" sz="1200" b="0" dirty="0" smtClean="0"/>
                    </a:p>
                    <a:p>
                      <a:pPr algn="ctr"/>
                      <a:r>
                        <a:rPr lang="en-US" altLang="ko-KR" sz="1200" b="0" dirty="0" smtClean="0"/>
                        <a:t>100</a:t>
                      </a:r>
                      <a:r>
                        <a:rPr lang="ko-KR" altLang="en-US" sz="1200" b="0" dirty="0" smtClean="0"/>
                        <a:t>만</a:t>
                      </a:r>
                      <a:endParaRPr lang="en-US" altLang="ko-KR" sz="1200" b="0" dirty="0" smtClean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dirty="0" smtClean="0"/>
                        <a:t>-</a:t>
                      </a:r>
                      <a:r>
                        <a:rPr lang="ko-KR" altLang="en-US" sz="1200" b="0" dirty="0" err="1" smtClean="0"/>
                        <a:t>소개자</a:t>
                      </a:r>
                      <a:r>
                        <a:rPr lang="ko-KR" altLang="en-US" sz="1200" b="0" dirty="0" smtClean="0"/>
                        <a:t> </a:t>
                      </a:r>
                      <a:r>
                        <a:rPr lang="en-US" altLang="ko-KR" sz="1200" b="0" dirty="0" smtClean="0"/>
                        <a:t>10</a:t>
                      </a:r>
                      <a:r>
                        <a:rPr lang="ko-KR" altLang="en-US" sz="1200" b="0" dirty="0" smtClean="0"/>
                        <a:t>만 </a:t>
                      </a:r>
                      <a:endParaRPr lang="en-US" altLang="ko-KR" sz="1200" b="0" dirty="0" smtClean="0"/>
                    </a:p>
                    <a:p>
                      <a:pPr algn="l" latinLnBrk="1"/>
                      <a:r>
                        <a:rPr lang="en-US" altLang="ko-KR" sz="1200" b="0" dirty="0" smtClean="0"/>
                        <a:t> (</a:t>
                      </a:r>
                      <a:r>
                        <a:rPr lang="ko-KR" altLang="en-US" sz="1200" b="0" dirty="0" smtClean="0"/>
                        <a:t>창업자</a:t>
                      </a:r>
                      <a:r>
                        <a:rPr lang="en-US" altLang="ko-KR" sz="1200" b="0" dirty="0" smtClean="0"/>
                        <a:t>=&gt;</a:t>
                      </a:r>
                      <a:r>
                        <a:rPr lang="ko-KR" altLang="en-US" sz="1200" b="0" dirty="0" smtClean="0"/>
                        <a:t>창업자</a:t>
                      </a:r>
                      <a:r>
                        <a:rPr lang="en-US" altLang="ko-KR" sz="1200" b="0" dirty="0" smtClean="0"/>
                        <a:t>)</a:t>
                      </a:r>
                      <a:r>
                        <a:rPr lang="en-US" altLang="ko-KR" sz="1200" b="0" baseline="0" dirty="0" smtClean="0"/>
                        <a:t> </a:t>
                      </a:r>
                    </a:p>
                    <a:p>
                      <a:pPr algn="l" latinLnBrk="1"/>
                      <a:endParaRPr lang="en-US" altLang="ko-KR" sz="1200" b="0" dirty="0" smtClean="0"/>
                    </a:p>
                    <a:p>
                      <a:pPr algn="l" latinLnBrk="1"/>
                      <a:r>
                        <a:rPr lang="en-US" altLang="ko-KR" sz="1200" b="0" dirty="0" smtClean="0"/>
                        <a:t>-</a:t>
                      </a:r>
                      <a:r>
                        <a:rPr lang="ko-KR" altLang="en-US" sz="1200" b="0" baseline="0" dirty="0" smtClean="0"/>
                        <a:t>관리 지사 </a:t>
                      </a:r>
                      <a:r>
                        <a:rPr lang="en-US" altLang="ko-KR" sz="1200" b="0" baseline="0" dirty="0" smtClean="0"/>
                        <a:t>10</a:t>
                      </a:r>
                      <a:r>
                        <a:rPr lang="ko-KR" altLang="en-US" sz="1200" b="0" baseline="0" dirty="0" smtClean="0"/>
                        <a:t>만</a:t>
                      </a:r>
                      <a:endParaRPr lang="en-US" altLang="ko-KR" sz="1200" b="0" baseline="0" dirty="0" smtClean="0"/>
                    </a:p>
                    <a:p>
                      <a:pPr algn="l" latinLnBrk="1"/>
                      <a:r>
                        <a:rPr lang="en-US" altLang="ko-KR" sz="1200" b="0" baseline="0" dirty="0" smtClean="0"/>
                        <a:t> (</a:t>
                      </a:r>
                      <a:r>
                        <a:rPr lang="ko-KR" altLang="en-US" sz="1200" b="0" baseline="0" dirty="0" smtClean="0"/>
                        <a:t>관할지역 센터</a:t>
                      </a:r>
                      <a:r>
                        <a:rPr lang="en-US" altLang="ko-KR" sz="1200" b="0" baseline="0" dirty="0" smtClean="0"/>
                        <a:t>)    </a:t>
                      </a:r>
                      <a:endParaRPr lang="en-US" altLang="ko-KR" sz="1100" b="0" dirty="0" smtClean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마감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 매주 월요일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지급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 당주 목요일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ko-KR" sz="11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1867111"/>
                  </a:ext>
                </a:extLst>
              </a:tr>
              <a:tr h="5326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/>
                        <a:t>지사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/>
                        <a:t>기본</a:t>
                      </a:r>
                      <a:r>
                        <a:rPr lang="en-US" altLang="ko-KR" sz="1200" b="1" dirty="0" smtClean="0"/>
                        <a:t>/ </a:t>
                      </a:r>
                      <a:r>
                        <a:rPr lang="ko-KR" altLang="en-US" sz="1200" b="1" dirty="0" smtClean="0"/>
                        <a:t>수소미전수기</a:t>
                      </a:r>
                      <a:r>
                        <a:rPr lang="en-US" altLang="ko-KR" sz="1200" b="1" baseline="0" dirty="0" smtClean="0"/>
                        <a:t> 5</a:t>
                      </a:r>
                      <a:r>
                        <a:rPr lang="ko-KR" altLang="en-US" sz="1200" b="1" dirty="0" err="1" smtClean="0"/>
                        <a:t>셋트</a:t>
                      </a:r>
                      <a:endParaRPr lang="en-US" altLang="ko-KR" sz="1200" b="1" dirty="0" smtClean="0"/>
                    </a:p>
                    <a:p>
                      <a:pPr algn="ctr"/>
                      <a:r>
                        <a:rPr lang="ko-KR" altLang="en-US" sz="1100" b="0" dirty="0" smtClean="0"/>
                        <a:t>옵션</a:t>
                      </a:r>
                      <a:r>
                        <a:rPr lang="en-US" altLang="ko-KR" sz="1100" b="0" dirty="0" smtClean="0"/>
                        <a:t>/</a:t>
                      </a:r>
                      <a:r>
                        <a:rPr lang="ko-KR" altLang="en-US" sz="1100" b="0" dirty="0" smtClean="0"/>
                        <a:t>공기정화기 </a:t>
                      </a:r>
                      <a:r>
                        <a:rPr lang="en-US" altLang="ko-KR" sz="1100" b="0" dirty="0" smtClean="0"/>
                        <a:t>5</a:t>
                      </a:r>
                      <a:r>
                        <a:rPr lang="ko-KR" altLang="en-US" sz="1100" b="0" dirty="0" smtClean="0"/>
                        <a:t>대 </a:t>
                      </a:r>
                      <a:r>
                        <a:rPr lang="en-US" altLang="ko-KR" sz="1100" b="0" dirty="0" smtClean="0"/>
                        <a:t>(5</a:t>
                      </a:r>
                      <a:r>
                        <a:rPr lang="ko-KR" altLang="en-US" sz="1100" b="0" dirty="0" smtClean="0"/>
                        <a:t>평형</a:t>
                      </a:r>
                      <a:r>
                        <a:rPr lang="en-US" altLang="ko-KR" sz="1100" b="0" dirty="0" smtClean="0"/>
                        <a:t>/44</a:t>
                      </a:r>
                      <a:r>
                        <a:rPr lang="ko-KR" altLang="en-US" sz="1100" b="0" dirty="0" smtClean="0"/>
                        <a:t>만</a:t>
                      </a:r>
                      <a:r>
                        <a:rPr lang="en-US" altLang="ko-KR" sz="1100" b="0" dirty="0" smtClean="0"/>
                        <a:t>)</a:t>
                      </a:r>
                      <a:endParaRPr lang="ko-KR" altLang="en-US" sz="11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/>
                        <a:t>350</a:t>
                      </a:r>
                      <a:r>
                        <a:rPr lang="ko-KR" altLang="en-US" sz="12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/>
                        <a:t>50</a:t>
                      </a:r>
                      <a:r>
                        <a:rPr lang="ko-KR" altLang="en-US" sz="12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/>
                        <a:t>지사 </a:t>
                      </a:r>
                      <a:endParaRPr lang="en-US" altLang="ko-KR" sz="1200" b="0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/>
                        <a:t>110</a:t>
                      </a:r>
                      <a:r>
                        <a:rPr lang="ko-KR" altLang="en-US" sz="1200" b="0" dirty="0" smtClean="0"/>
                        <a:t>만</a:t>
                      </a:r>
                      <a:endParaRPr lang="en-US" altLang="ko-KR" sz="1200" b="0" dirty="0" smtClean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946705"/>
                  </a:ext>
                </a:extLst>
              </a:tr>
            </a:tbl>
          </a:graphicData>
        </a:graphic>
      </p:graphicFrame>
      <p:sp>
        <p:nvSpPr>
          <p:cNvPr id="5" name="모서리가 둥근 직사각형 4"/>
          <p:cNvSpPr/>
          <p:nvPr/>
        </p:nvSpPr>
        <p:spPr>
          <a:xfrm>
            <a:off x="2464845" y="373587"/>
            <a:ext cx="4248472" cy="497378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i="1" dirty="0" smtClean="0">
                <a:solidFill>
                  <a:srgbClr val="FFC000"/>
                </a:solidFill>
              </a:rPr>
              <a:t>CM</a:t>
            </a:r>
            <a:r>
              <a:rPr lang="en-US" altLang="ko-KR" sz="2400" b="1" i="1" dirty="0" smtClean="0"/>
              <a:t> </a:t>
            </a:r>
            <a:r>
              <a:rPr lang="ko-KR" altLang="en-US" sz="2400" b="1" i="1" dirty="0" smtClean="0"/>
              <a:t>창업 토탈 마케팅</a:t>
            </a:r>
            <a:endParaRPr lang="ko-KR" altLang="en-US" sz="2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166534" y="6407750"/>
            <a:ext cx="4810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상기 마케팅은 </a:t>
            </a:r>
            <a:r>
              <a:rPr lang="en-US" altLang="ko-KR" sz="1100" dirty="0" smtClean="0"/>
              <a:t>2020</a:t>
            </a:r>
            <a:r>
              <a:rPr lang="ko-KR" altLang="en-US" sz="1100" dirty="0" smtClean="0"/>
              <a:t>년 </a:t>
            </a:r>
            <a:r>
              <a:rPr lang="en-US" altLang="ko-KR" sz="1100" dirty="0" smtClean="0"/>
              <a:t>9</a:t>
            </a:r>
            <a:r>
              <a:rPr lang="ko-KR" altLang="en-US" sz="1100" dirty="0" smtClean="0"/>
              <a:t>월 </a:t>
            </a:r>
            <a:r>
              <a:rPr lang="en-US" altLang="ko-KR" sz="1100" dirty="0" smtClean="0"/>
              <a:t>1</a:t>
            </a:r>
            <a:r>
              <a:rPr lang="ko-KR" altLang="en-US" sz="1100" dirty="0" smtClean="0"/>
              <a:t>일부터 시행하며 회사 사정상 변경될 수 있음</a:t>
            </a:r>
            <a:endParaRPr lang="ko-KR" alt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33422" y="714195"/>
            <a:ext cx="2132234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/>
              <a:t>창업</a:t>
            </a:r>
            <a:r>
              <a:rPr lang="en-US" altLang="ko-KR" sz="1400" b="1" dirty="0" smtClean="0"/>
              <a:t> </a:t>
            </a:r>
            <a:r>
              <a:rPr lang="ko-KR" altLang="en-US" sz="1400" b="1" dirty="0" smtClean="0"/>
              <a:t>및 사업 수수료</a:t>
            </a:r>
            <a:endParaRPr lang="ko-KR" alt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577" y="2940000"/>
            <a:ext cx="3365024" cy="3077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ko-KR" altLang="en-US" sz="1400" b="1" dirty="0"/>
              <a:t> </a:t>
            </a:r>
            <a:r>
              <a:rPr lang="ko-KR" altLang="en-US" sz="1400" b="1" dirty="0" smtClean="0"/>
              <a:t>옵션 제품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자동 판권</a:t>
            </a:r>
            <a:r>
              <a:rPr lang="en-US" altLang="ko-KR" sz="1400" b="1" dirty="0" smtClean="0"/>
              <a:t>) </a:t>
            </a:r>
            <a:r>
              <a:rPr lang="ko-KR" altLang="en-US" sz="1400" b="1" dirty="0" smtClean="0"/>
              <a:t>판매</a:t>
            </a:r>
            <a:r>
              <a:rPr lang="en-US" altLang="ko-KR" sz="1400" b="1" dirty="0" smtClean="0"/>
              <a:t>.</a:t>
            </a:r>
            <a:r>
              <a:rPr lang="ko-KR" altLang="en-US" sz="1400" b="1" dirty="0" smtClean="0"/>
              <a:t>영업 수수료</a:t>
            </a:r>
            <a:endParaRPr lang="ko-KR" altLang="en-US" sz="1400" b="1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/>
          </p:nvPr>
        </p:nvGraphicFramePr>
        <p:xfrm>
          <a:off x="52577" y="3283029"/>
          <a:ext cx="9055927" cy="3170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983">
                  <a:extLst>
                    <a:ext uri="{9D8B030D-6E8A-4147-A177-3AD203B41FA5}">
                      <a16:colId xmlns:a16="http://schemas.microsoft.com/office/drawing/2014/main" val="24817120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33586889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7554075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89530595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62568841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87595380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43593880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3030288562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91470704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210986231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시기</a:t>
                      </a:r>
                      <a:endParaRPr lang="ko-KR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일반 제품</a:t>
                      </a:r>
                      <a:r>
                        <a:rPr lang="en-US" altLang="ko-KR" sz="12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ko-KR" altLang="en-US" sz="1200" b="1" baseline="0" dirty="0" smtClean="0">
                          <a:solidFill>
                            <a:schemeClr val="bg1"/>
                          </a:solidFill>
                        </a:rPr>
                        <a:t>및 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가격 단가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회원 수수료</a:t>
                      </a:r>
                      <a:r>
                        <a:rPr lang="ko-KR" altLang="en-US" sz="7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ko-KR" alt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센터 수수료 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지사</a:t>
                      </a: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수수료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/>
                        <a:t>역할</a:t>
                      </a:r>
                      <a:r>
                        <a:rPr lang="en-US" altLang="ko-KR" sz="1200" b="1" baseline="0" dirty="0" smtClean="0"/>
                        <a:t> </a:t>
                      </a:r>
                      <a:r>
                        <a:rPr lang="ko-KR" altLang="en-US" sz="1200" b="1" baseline="0" dirty="0" smtClean="0"/>
                        <a:t>및 관리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94055"/>
                  </a:ext>
                </a:extLst>
              </a:tr>
              <a:tr h="222038">
                <a:tc rowSpan="7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월 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시판</a:t>
                      </a:r>
                    </a:p>
                    <a:p>
                      <a:pPr algn="ctr" latinLnBrk="1"/>
                      <a:endParaRPr lang="ko-KR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수소미전수기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셋트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        (338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만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</a:rPr>
                        <a:t>창업자 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</a:rPr>
                        <a:t>소개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b="1" dirty="0" err="1" smtClean="0">
                          <a:solidFill>
                            <a:schemeClr val="tx1"/>
                          </a:solidFill>
                        </a:rPr>
                        <a:t>센터소개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만</a:t>
                      </a:r>
                      <a:endParaRPr lang="en-US" altLang="ko-KR" sz="11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b="1" dirty="0" err="1" smtClean="0">
                          <a:solidFill>
                            <a:schemeClr val="tx1"/>
                          </a:solidFill>
                        </a:rPr>
                        <a:t>지사소개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210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만</a:t>
                      </a:r>
                      <a:endParaRPr lang="en-US" altLang="ko-KR" sz="11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</a:rPr>
                        <a:t>직접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</a:rPr>
                        <a:t>판매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</a:rPr>
                        <a:t>회원관리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bg1"/>
                          </a:solidFill>
                        </a:rPr>
                        <a:t>직접</a:t>
                      </a:r>
                      <a:endParaRPr lang="en-US" altLang="ko-KR" sz="11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bg1"/>
                          </a:solidFill>
                        </a:rPr>
                        <a:t>판매</a:t>
                      </a:r>
                      <a:endParaRPr lang="en-US" altLang="ko-KR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ko-KR" altLang="en-US" sz="1100" dirty="0" smtClean="0">
                          <a:solidFill>
                            <a:schemeClr val="bg1"/>
                          </a:solidFill>
                        </a:rPr>
                        <a:t>후원 관리</a:t>
                      </a:r>
                      <a:endParaRPr lang="en-US" altLang="ko-KR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  <a:r>
                        <a:rPr lang="ko-KR" altLang="en-US" sz="1200" b="1" dirty="0" smtClean="0">
                          <a:solidFill>
                            <a:srgbClr val="C00000"/>
                          </a:solidFill>
                        </a:rPr>
                        <a:t>회 원</a:t>
                      </a:r>
                      <a:r>
                        <a:rPr lang="en-US" altLang="ko-KR" sz="1200" b="1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  <a:r>
                        <a:rPr lang="ko-KR" altLang="en-US" sz="12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endParaRPr lang="en-US" altLang="ko-KR" sz="12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ko-KR" altLang="en-US" sz="1100" b="0" dirty="0" smtClean="0"/>
                        <a:t>센터</a:t>
                      </a:r>
                      <a:r>
                        <a:rPr lang="en-US" altLang="ko-KR" sz="1100" b="0" dirty="0" smtClean="0"/>
                        <a:t>,</a:t>
                      </a:r>
                      <a:r>
                        <a:rPr lang="ko-KR" altLang="en-US" sz="1100" b="0" dirty="0" smtClean="0"/>
                        <a:t>지사에서 비공식 </a:t>
                      </a:r>
                      <a:endParaRPr lang="en-US" altLang="ko-KR" sz="1100" b="0" dirty="0" smtClean="0"/>
                    </a:p>
                    <a:p>
                      <a:pPr algn="ctr"/>
                      <a:r>
                        <a:rPr lang="ko-KR" altLang="en-US" sz="1100" b="0" dirty="0" smtClean="0"/>
                        <a:t>관리하는 예비창업자 </a:t>
                      </a:r>
                      <a:endParaRPr lang="en-US" altLang="ko-KR" sz="1100" b="0" dirty="0" smtClean="0"/>
                    </a:p>
                    <a:p>
                      <a:pPr algn="ctr"/>
                      <a:r>
                        <a:rPr lang="en-US" altLang="ko-KR" sz="1100" b="0" dirty="0" smtClean="0"/>
                        <a:t>-</a:t>
                      </a:r>
                      <a:r>
                        <a:rPr lang="ko-KR" altLang="en-US" sz="1100" b="0" dirty="0" smtClean="0"/>
                        <a:t>본사의 공식 </a:t>
                      </a:r>
                      <a:r>
                        <a:rPr lang="ko-KR" altLang="en-US" sz="1100" b="0" baseline="0" dirty="0" smtClean="0"/>
                        <a:t>직제 아님</a:t>
                      </a:r>
                      <a:endParaRPr lang="en-US" altLang="ko-KR" sz="1100" b="0" baseline="0" dirty="0" smtClean="0"/>
                    </a:p>
                    <a:p>
                      <a:pPr algn="ctr"/>
                      <a:r>
                        <a:rPr lang="en-US" altLang="ko-KR" sz="1100" b="0" baseline="0" dirty="0" smtClean="0"/>
                        <a:t>-</a:t>
                      </a:r>
                      <a:r>
                        <a:rPr lang="ko-KR" altLang="en-US" sz="1100" b="0" baseline="0" dirty="0" smtClean="0"/>
                        <a:t>간접 수수료 발생 없음</a:t>
                      </a:r>
                      <a:endParaRPr lang="en-US" altLang="ko-KR" sz="1100" b="0" baseline="0" dirty="0" smtClean="0"/>
                    </a:p>
                    <a:p>
                      <a:pPr algn="ctr"/>
                      <a:r>
                        <a:rPr lang="en-US" altLang="ko-KR" sz="1200" b="1" baseline="0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  <a:r>
                        <a:rPr lang="ko-KR" altLang="en-US" sz="1200" b="1" baseline="0" dirty="0" smtClean="0">
                          <a:solidFill>
                            <a:srgbClr val="C00000"/>
                          </a:solidFill>
                        </a:rPr>
                        <a:t>본 사</a:t>
                      </a:r>
                      <a:r>
                        <a:rPr lang="en-US" altLang="ko-KR" sz="1200" b="1" baseline="0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  <a:p>
                      <a:pPr algn="ctr"/>
                      <a:r>
                        <a:rPr lang="ko-KR" altLang="en-US" sz="1100" b="0" baseline="0" dirty="0" smtClean="0"/>
                        <a:t>지사</a:t>
                      </a:r>
                      <a:r>
                        <a:rPr lang="en-US" altLang="ko-KR" sz="1100" b="0" baseline="0" dirty="0" smtClean="0"/>
                        <a:t>.</a:t>
                      </a:r>
                      <a:r>
                        <a:rPr lang="ko-KR" altLang="en-US" sz="1100" b="0" baseline="0" dirty="0" smtClean="0"/>
                        <a:t>센터 총괄 모집</a:t>
                      </a:r>
                      <a:endParaRPr lang="en-US" altLang="ko-KR" sz="1100" b="0" baseline="0" dirty="0" smtClean="0"/>
                    </a:p>
                    <a:p>
                      <a:pPr algn="ctr"/>
                      <a:r>
                        <a:rPr lang="ko-KR" altLang="en-US" sz="1100" b="0" baseline="0" dirty="0" smtClean="0"/>
                        <a:t>로컬 지사 관리</a:t>
                      </a:r>
                      <a:endParaRPr lang="en-US" altLang="ko-KR" sz="1100" b="0" baseline="0" dirty="0" smtClean="0"/>
                    </a:p>
                    <a:p>
                      <a:pPr algn="ctr"/>
                      <a:r>
                        <a:rPr lang="en-US" altLang="ko-KR" sz="1200" b="1" baseline="0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  <a:r>
                        <a:rPr lang="ko-KR" altLang="en-US" sz="1200" b="1" baseline="0" dirty="0" smtClean="0">
                          <a:solidFill>
                            <a:srgbClr val="C00000"/>
                          </a:solidFill>
                        </a:rPr>
                        <a:t>지 사</a:t>
                      </a:r>
                      <a:r>
                        <a:rPr lang="en-US" altLang="ko-KR" sz="1200" b="1" baseline="0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baseline="0" dirty="0" smtClean="0"/>
                        <a:t>로컬 사무실</a:t>
                      </a:r>
                      <a:r>
                        <a:rPr lang="en-US" altLang="ko-KR" sz="1100" b="0" baseline="0" dirty="0" smtClean="0"/>
                        <a:t>(</a:t>
                      </a:r>
                      <a:r>
                        <a:rPr lang="ko-KR" altLang="en-US" sz="1100" b="0" baseline="0" dirty="0" smtClean="0"/>
                        <a:t>교육</a:t>
                      </a:r>
                      <a:r>
                        <a:rPr lang="en-US" altLang="ko-KR" sz="1100" b="0" baseline="0" dirty="0" smtClean="0"/>
                        <a:t>.</a:t>
                      </a:r>
                      <a:r>
                        <a:rPr lang="ko-KR" altLang="en-US" sz="1100" b="0" baseline="0" dirty="0" smtClean="0"/>
                        <a:t>관리</a:t>
                      </a:r>
                      <a:r>
                        <a:rPr lang="en-US" altLang="ko-KR" sz="1100" b="0" baseline="0" dirty="0" smtClean="0"/>
                        <a:t>)</a:t>
                      </a:r>
                    </a:p>
                    <a:p>
                      <a:pPr algn="ctr"/>
                      <a:r>
                        <a:rPr lang="ko-KR" altLang="en-US" sz="1100" b="0" baseline="0" dirty="0" smtClean="0"/>
                        <a:t>관할 센터 및 회원관리</a:t>
                      </a:r>
                      <a:endParaRPr lang="en-US" altLang="ko-KR" sz="1100" b="0" baseline="0" dirty="0" smtClean="0"/>
                    </a:p>
                    <a:p>
                      <a:pPr algn="ctr"/>
                      <a:r>
                        <a:rPr lang="en-US" altLang="ko-KR" sz="1200" b="1" baseline="0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  <a:r>
                        <a:rPr lang="ko-KR" altLang="en-US" sz="1200" b="1" baseline="0" dirty="0" smtClean="0">
                          <a:solidFill>
                            <a:srgbClr val="C00000"/>
                          </a:solidFill>
                        </a:rPr>
                        <a:t>센 터</a:t>
                      </a:r>
                      <a:r>
                        <a:rPr lang="en-US" altLang="ko-KR" sz="1400" b="1" baseline="0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  <a:p>
                      <a:pPr algn="ctr"/>
                      <a:r>
                        <a:rPr lang="ko-KR" altLang="en-US" sz="1100" b="0" baseline="0" dirty="0" err="1" smtClean="0"/>
                        <a:t>무점포</a:t>
                      </a:r>
                      <a:r>
                        <a:rPr lang="ko-KR" altLang="en-US" sz="1100" b="0" baseline="0" dirty="0" smtClean="0"/>
                        <a:t> </a:t>
                      </a:r>
                      <a:r>
                        <a:rPr lang="en-US" altLang="ko-KR" sz="1100" b="0" baseline="0" dirty="0" smtClean="0"/>
                        <a:t>(</a:t>
                      </a:r>
                      <a:r>
                        <a:rPr lang="ko-KR" altLang="en-US" sz="1100" b="0" baseline="0" dirty="0" err="1" smtClean="0"/>
                        <a:t>로컬지사</a:t>
                      </a:r>
                      <a:r>
                        <a:rPr lang="ko-KR" altLang="en-US" sz="1100" b="0" baseline="0" dirty="0" smtClean="0"/>
                        <a:t> 소속</a:t>
                      </a:r>
                      <a:r>
                        <a:rPr lang="en-US" altLang="ko-KR" sz="1100" b="0" baseline="0" dirty="0" smtClean="0"/>
                        <a:t>)</a:t>
                      </a:r>
                      <a:r>
                        <a:rPr lang="ko-KR" altLang="en-US" sz="1100" b="0" baseline="0" dirty="0" smtClean="0"/>
                        <a:t> </a:t>
                      </a:r>
                      <a:endParaRPr lang="en-US" altLang="ko-KR" sz="1100" b="0" baseline="0" dirty="0" smtClean="0"/>
                    </a:p>
                    <a:p>
                      <a:pPr algn="ctr"/>
                      <a:r>
                        <a:rPr lang="ko-KR" altLang="en-US" sz="1100" b="0" baseline="0" dirty="0" smtClean="0"/>
                        <a:t>영업 및 회원관리</a:t>
                      </a:r>
                      <a:endParaRPr lang="en-US" altLang="ko-KR" sz="1100" b="0" baseline="0" dirty="0" smtClean="0"/>
                    </a:p>
                    <a:p>
                      <a:pPr algn="ctr"/>
                      <a:endParaRPr lang="en-US" altLang="ko-KR" sz="1100" b="0" baseline="0" dirty="0" smtClean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870434"/>
                  </a:ext>
                </a:extLst>
              </a:tr>
              <a:tr h="2220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bg1"/>
                          </a:solidFill>
                        </a:rPr>
                        <a:t>회원</a:t>
                      </a:r>
                      <a:endParaRPr lang="en-US" altLang="ko-KR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bg1"/>
                          </a:solidFill>
                        </a:rPr>
                        <a:t>센터</a:t>
                      </a:r>
                      <a:endParaRPr lang="en-US" altLang="ko-KR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878347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</a:rPr>
                        <a:t>제품 소개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70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만</a:t>
                      </a:r>
                      <a:endParaRPr lang="en-US" altLang="ko-KR" sz="11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100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30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110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40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10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514802"/>
                  </a:ext>
                </a:extLst>
              </a:tr>
              <a:tr h="3155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200" b="1" dirty="0" err="1" smtClean="0"/>
                        <a:t>전기랜지</a:t>
                      </a:r>
                      <a:r>
                        <a:rPr lang="ko-KR" altLang="en-US" sz="1200" b="1" dirty="0" smtClean="0"/>
                        <a:t> </a:t>
                      </a:r>
                      <a:r>
                        <a:rPr lang="ko-KR" altLang="en-US" sz="1200" b="1" dirty="0" err="1" smtClean="0"/>
                        <a:t>인덕션</a:t>
                      </a:r>
                      <a:r>
                        <a:rPr lang="ko-KR" altLang="en-US" sz="1200" b="1" dirty="0" smtClean="0"/>
                        <a:t> </a:t>
                      </a:r>
                      <a:r>
                        <a:rPr lang="en-US" altLang="ko-KR" sz="1200" b="1" dirty="0" smtClean="0"/>
                        <a:t>1</a:t>
                      </a:r>
                      <a:r>
                        <a:rPr lang="ko-KR" altLang="en-US" sz="1200" b="1" dirty="0" smtClean="0"/>
                        <a:t>대  </a:t>
                      </a:r>
                      <a:endParaRPr lang="en-US" altLang="ko-KR" sz="1200" b="1" dirty="0" smtClean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0" dirty="0" smtClean="0"/>
                        <a:t>300</a:t>
                      </a:r>
                      <a:r>
                        <a:rPr lang="ko-KR" altLang="en-US" sz="1200" b="0" dirty="0" smtClean="0"/>
                        <a:t>만</a:t>
                      </a:r>
                      <a:endParaRPr lang="ko-KR" altLang="en-US" sz="1200" b="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80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110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30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130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50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20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95724"/>
                  </a:ext>
                </a:extLst>
              </a:tr>
              <a:tr h="3130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200" b="1" dirty="0" smtClean="0"/>
                        <a:t>공기멸균정화기 </a:t>
                      </a:r>
                      <a:r>
                        <a:rPr lang="en-US" altLang="ko-KR" sz="1200" b="1" dirty="0" smtClean="0"/>
                        <a:t>1</a:t>
                      </a:r>
                      <a:r>
                        <a:rPr lang="ko-KR" altLang="en-US" sz="1200" b="1" dirty="0" smtClean="0"/>
                        <a:t>대 </a:t>
                      </a:r>
                      <a:endParaRPr lang="en-US" altLang="ko-KR" sz="1200" b="1" dirty="0" smtClean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 smtClean="0"/>
                        <a:t>종류별  </a:t>
                      </a:r>
                      <a:endParaRPr lang="ko-KR" altLang="en-US" sz="1200" b="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15%</a:t>
                      </a:r>
                      <a:endParaRPr lang="ko-KR" altLang="en-US" sz="1100" b="0" dirty="0" smtClean="0"/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20%</a:t>
                      </a:r>
                      <a:endParaRPr lang="ko-KR" altLang="en-US" sz="1100" b="0" dirty="0" smtClean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5%</a:t>
                      </a:r>
                      <a:endParaRPr lang="ko-KR" altLang="en-US" sz="1100" b="0" dirty="0" smtClean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25%</a:t>
                      </a:r>
                      <a:endParaRPr lang="ko-KR" altLang="en-US" sz="1100" b="0" dirty="0" smtClean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10%</a:t>
                      </a:r>
                      <a:endParaRPr lang="ko-KR" altLang="en-US" sz="1100" b="0" dirty="0" smtClean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5%</a:t>
                      </a:r>
                      <a:endParaRPr lang="ko-KR" altLang="en-US" sz="1100" b="0" dirty="0" smtClean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205765"/>
                  </a:ext>
                </a:extLst>
              </a:tr>
              <a:tr h="2544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200" b="1" dirty="0" smtClean="0"/>
                        <a:t>후불제 </a:t>
                      </a:r>
                      <a:r>
                        <a:rPr lang="ko-KR" altLang="en-US" sz="1200" b="1" dirty="0" err="1" smtClean="0"/>
                        <a:t>토탈상조</a:t>
                      </a:r>
                      <a:r>
                        <a:rPr lang="ko-KR" altLang="en-US" sz="1200" b="1" dirty="0" smtClean="0"/>
                        <a:t> </a:t>
                      </a:r>
                      <a:r>
                        <a:rPr lang="en-US" altLang="ko-KR" sz="1200" b="1" dirty="0" smtClean="0"/>
                        <a:t>1</a:t>
                      </a:r>
                      <a:r>
                        <a:rPr lang="ko-KR" altLang="en-US" sz="1200" b="1" dirty="0" smtClean="0"/>
                        <a:t>건 </a:t>
                      </a:r>
                      <a:endParaRPr lang="en-US" altLang="ko-KR" sz="1200" b="1" dirty="0" smtClean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0" dirty="0" smtClean="0"/>
                        <a:t>690</a:t>
                      </a:r>
                      <a:r>
                        <a:rPr lang="ko-KR" altLang="en-US" sz="1200" b="0" dirty="0" smtClean="0"/>
                        <a:t>만</a:t>
                      </a:r>
                      <a:endParaRPr lang="ko-KR" altLang="en-US" sz="1200" b="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60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80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20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100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40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20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321192"/>
                  </a:ext>
                </a:extLst>
              </a:tr>
              <a:tr h="1962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200" b="1" dirty="0" err="1" smtClean="0"/>
                        <a:t>다이아몬드솔트</a:t>
                      </a:r>
                      <a:r>
                        <a:rPr lang="en-US" altLang="ko-KR" sz="1200" b="1" dirty="0" smtClean="0"/>
                        <a:t>1</a:t>
                      </a:r>
                      <a:r>
                        <a:rPr lang="ko-KR" altLang="en-US" sz="1200" b="1" dirty="0" err="1" smtClean="0"/>
                        <a:t>셋트</a:t>
                      </a:r>
                      <a:endParaRPr lang="en-US" altLang="ko-KR" sz="1200" b="1" dirty="0" smtClean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0" dirty="0" smtClean="0"/>
                        <a:t>15</a:t>
                      </a:r>
                      <a:r>
                        <a:rPr lang="ko-KR" altLang="en-US" sz="1200" b="0" dirty="0" smtClean="0"/>
                        <a:t>만</a:t>
                      </a:r>
                      <a:endParaRPr lang="ko-KR" altLang="en-US" sz="1200" b="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3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4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1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5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2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1</a:t>
                      </a:r>
                      <a:r>
                        <a:rPr lang="ko-KR" altLang="en-US" sz="1100" b="0" dirty="0" smtClean="0"/>
                        <a:t>만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256138"/>
                  </a:ext>
                </a:extLst>
              </a:tr>
              <a:tr h="165672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중반기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</a:rPr>
                        <a:t>예정</a:t>
                      </a:r>
                      <a:endParaRPr lang="ko-KR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C3</a:t>
                      </a:r>
                      <a:r>
                        <a:rPr lang="ko-KR" altLang="en-US" sz="1200" b="1" dirty="0" smtClean="0"/>
                        <a:t>그룹 </a:t>
                      </a:r>
                      <a:r>
                        <a:rPr lang="ko-KR" altLang="en-US" sz="1200" b="1" baseline="0" dirty="0" smtClean="0"/>
                        <a:t>전기제품</a:t>
                      </a:r>
                      <a:endParaRPr lang="en-US" altLang="ko-KR" sz="1200" b="1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baseline="0" dirty="0" smtClean="0"/>
                        <a:t>수주 및 판매 사업</a:t>
                      </a:r>
                      <a:endParaRPr lang="en-US" altLang="ko-KR" sz="1200" b="1" dirty="0" smtClean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 smtClean="0"/>
                        <a:t>월 전기료</a:t>
                      </a:r>
                      <a:endParaRPr lang="ko-KR" altLang="en-US" sz="1200" b="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2%</a:t>
                      </a:r>
                      <a:endParaRPr lang="ko-KR" altLang="en-US" sz="1100" b="0" dirty="0" smtClean="0"/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3%</a:t>
                      </a:r>
                      <a:endParaRPr lang="ko-KR" altLang="en-US" sz="1100" b="0" dirty="0" smtClean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1%</a:t>
                      </a:r>
                      <a:endParaRPr lang="ko-KR" altLang="en-US" sz="1100" b="0" dirty="0" smtClean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4%</a:t>
                      </a:r>
                      <a:endParaRPr lang="ko-KR" altLang="en-US" sz="1100" b="0" dirty="0" smtClean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2%</a:t>
                      </a:r>
                      <a:endParaRPr lang="ko-KR" altLang="en-US" sz="1100" b="0" dirty="0" smtClean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/>
                        <a:t>1%</a:t>
                      </a:r>
                      <a:endParaRPr lang="ko-KR" altLang="en-US" sz="1100" b="0" dirty="0" smtClean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12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137641"/>
                  </a:ext>
                </a:extLst>
              </a:tr>
              <a:tr h="2701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 smtClean="0"/>
                        <a:t>전기 제품 </a:t>
                      </a:r>
                      <a:endParaRPr lang="ko-KR" altLang="en-US" sz="1200" b="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gridSpan="6"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추후 시판 시 공지</a:t>
                      </a:r>
                      <a:endParaRPr lang="ko-KR" altLang="en-US" sz="11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27451"/>
                  </a:ext>
                </a:extLst>
              </a:tr>
              <a:tr h="3558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GM</a:t>
                      </a:r>
                      <a:r>
                        <a:rPr lang="en-US" altLang="ko-KR" sz="1200" b="1" baseline="0" dirty="0" smtClean="0"/>
                        <a:t> </a:t>
                      </a:r>
                      <a:r>
                        <a:rPr lang="ko-KR" altLang="en-US" sz="1200" b="1" dirty="0" smtClean="0"/>
                        <a:t>전기자동차</a:t>
                      </a:r>
                      <a:r>
                        <a:rPr lang="en-US" altLang="ko-KR" sz="1200" b="1" dirty="0" smtClean="0"/>
                        <a:t>(</a:t>
                      </a:r>
                      <a:r>
                        <a:rPr lang="ko-KR" altLang="en-US" sz="1200" b="1" dirty="0" smtClean="0"/>
                        <a:t>예정</a:t>
                      </a:r>
                      <a:r>
                        <a:rPr lang="en-US" altLang="ko-KR" sz="1200" b="1" dirty="0" smtClean="0"/>
                        <a:t>)</a:t>
                      </a:r>
                      <a:r>
                        <a:rPr lang="ko-KR" altLang="en-US" sz="1200" b="1" dirty="0" smtClean="0"/>
                        <a:t>  </a:t>
                      </a:r>
                      <a:endParaRPr lang="en-US" altLang="ko-KR" sz="1200" b="1" dirty="0" smtClean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dirty="0" smtClean="0"/>
                        <a:t>3-4,000</a:t>
                      </a:r>
                      <a:r>
                        <a:rPr lang="ko-KR" altLang="en-US" sz="1200" b="0" dirty="0" smtClean="0"/>
                        <a:t>만</a:t>
                      </a:r>
                      <a:endParaRPr lang="ko-KR" altLang="en-US" sz="1200" b="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pPr algn="ctr"/>
                      <a:endParaRPr lang="ko-KR" alt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5551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28384" y="807920"/>
            <a:ext cx="7745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(</a:t>
            </a:r>
            <a:r>
              <a:rPr lang="ko-KR" altLang="en-US" sz="1100" dirty="0" smtClean="0"/>
              <a:t>단위</a:t>
            </a:r>
            <a:r>
              <a:rPr lang="en-US" altLang="ko-KR" sz="1100" dirty="0" smtClean="0"/>
              <a:t>: </a:t>
            </a:r>
            <a:r>
              <a:rPr lang="ko-KR" altLang="en-US" sz="1100" dirty="0" smtClean="0"/>
              <a:t>원</a:t>
            </a:r>
            <a:r>
              <a:rPr lang="en-US" altLang="ko-KR" sz="1100" dirty="0" smtClean="0"/>
              <a:t>)</a:t>
            </a:r>
            <a:endParaRPr lang="ko-KR" alt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8082755" y="3023374"/>
            <a:ext cx="7745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(</a:t>
            </a:r>
            <a:r>
              <a:rPr lang="ko-KR" altLang="en-US" sz="1100" dirty="0" smtClean="0"/>
              <a:t>단위</a:t>
            </a:r>
            <a:r>
              <a:rPr lang="en-US" altLang="ko-KR" sz="1100" dirty="0" smtClean="0"/>
              <a:t>: </a:t>
            </a:r>
            <a:r>
              <a:rPr lang="ko-KR" altLang="en-US" sz="1100" dirty="0" smtClean="0"/>
              <a:t>원</a:t>
            </a:r>
            <a:r>
              <a:rPr lang="en-US" altLang="ko-KR" sz="1100" dirty="0" smtClean="0"/>
              <a:t>)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56106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403648" y="548680"/>
            <a:ext cx="5688632" cy="504056"/>
          </a:xfrm>
          <a:prstGeom prst="roundRect">
            <a:avLst>
              <a:gd name="adj" fmla="val 491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i="1" dirty="0" smtClean="0">
                <a:solidFill>
                  <a:srgbClr val="FFC000"/>
                </a:solidFill>
              </a:rPr>
              <a:t>CM </a:t>
            </a:r>
            <a:r>
              <a:rPr lang="ko-KR" altLang="en-US" sz="2400" b="1" i="1" dirty="0" smtClean="0">
                <a:solidFill>
                  <a:srgbClr val="FFC000"/>
                </a:solidFill>
              </a:rPr>
              <a:t>컨설팅 </a:t>
            </a:r>
            <a:r>
              <a:rPr lang="ko-KR" altLang="en-US" sz="2400" b="1" i="1" dirty="0" smtClean="0">
                <a:solidFill>
                  <a:schemeClr val="bg1"/>
                </a:solidFill>
              </a:rPr>
              <a:t>사업 로드 맵 및 플랜</a:t>
            </a:r>
            <a:endParaRPr lang="ko-KR" altLang="en-US" sz="2400" b="1" i="1" dirty="0">
              <a:solidFill>
                <a:schemeClr val="bg1"/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083999"/>
              </p:ext>
            </p:extLst>
          </p:nvPr>
        </p:nvGraphicFramePr>
        <p:xfrm>
          <a:off x="0" y="1268760"/>
          <a:ext cx="9108504" cy="53285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83568">
                  <a:extLst>
                    <a:ext uri="{9D8B030D-6E8A-4147-A177-3AD203B41FA5}">
                      <a16:colId xmlns:a16="http://schemas.microsoft.com/office/drawing/2014/main" val="119554098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32311011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864410375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44483318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220469498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1479831866"/>
                    </a:ext>
                  </a:extLst>
                </a:gridCol>
              </a:tblGrid>
              <a:tr h="576064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구 분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aseline="0" dirty="0" smtClean="0"/>
                        <a:t>센터</a:t>
                      </a:r>
                      <a:r>
                        <a:rPr lang="en-US" altLang="ko-KR" sz="1400" baseline="0" dirty="0" smtClean="0"/>
                        <a:t>.</a:t>
                      </a:r>
                      <a:r>
                        <a:rPr lang="ko-KR" altLang="en-US" sz="1400" baseline="0" dirty="0" smtClean="0"/>
                        <a:t>지사 및 회원 사업활동 </a:t>
                      </a:r>
                      <a:r>
                        <a:rPr lang="ko-KR" altLang="en-US" sz="1400" baseline="0" dirty="0" err="1" smtClean="0"/>
                        <a:t>싯점</a:t>
                      </a:r>
                      <a:endParaRPr lang="en-US" altLang="ko-KR" sz="1400" baseline="0" dirty="0" smtClean="0"/>
                    </a:p>
                    <a:p>
                      <a:pPr algn="ctr" latinLnBrk="1"/>
                      <a:r>
                        <a:rPr lang="ko-KR" altLang="en-US" sz="1400" baseline="0" dirty="0" smtClean="0"/>
                        <a:t>및 수수료지급시기</a:t>
                      </a:r>
                      <a:endParaRPr lang="ko-KR" altLang="en-US" sz="1400" dirty="0" smtClean="0"/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/>
                        <a:t>특</a:t>
                      </a:r>
                      <a:r>
                        <a:rPr lang="ko-KR" altLang="en-US" sz="1400" dirty="0" smtClean="0"/>
                        <a:t> 징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346095"/>
                  </a:ext>
                </a:extLst>
              </a:tr>
              <a:tr h="622920"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현재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endParaRPr lang="en-US" altLang="ko-KR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플랜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/>
                        <a:t>수소</a:t>
                      </a:r>
                      <a:endParaRPr lang="en-US" altLang="ko-KR" sz="14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err="1" smtClean="0"/>
                        <a:t>미전수기</a:t>
                      </a:r>
                      <a:endParaRPr lang="ko-KR" altLang="en-US" sz="1400" b="1" dirty="0" smtClean="0"/>
                    </a:p>
                  </a:txBody>
                  <a:tcPr anchor="ctr"/>
                </a:tc>
                <a:tc rowSpan="5" gridSpan="3"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/>
                        <a:t>현재 사업활동 및 수익 창출</a:t>
                      </a:r>
                      <a:endParaRPr lang="en-US" altLang="ko-KR" sz="1400" b="1" dirty="0" smtClean="0"/>
                    </a:p>
                    <a:p>
                      <a:pPr algn="ctr"/>
                      <a:endParaRPr lang="en-US" altLang="ko-KR" sz="1400" b="1" dirty="0" smtClean="0"/>
                    </a:p>
                    <a:p>
                      <a:pPr algn="ctr"/>
                      <a:r>
                        <a:rPr lang="ko-KR" altLang="en-US" sz="1400" b="1" dirty="0" smtClean="0"/>
                        <a:t>수수료 지급일</a:t>
                      </a:r>
                      <a:endParaRPr lang="en-US" altLang="ko-KR" sz="1400" b="1" dirty="0" smtClean="0"/>
                    </a:p>
                    <a:p>
                      <a:pPr algn="ctr"/>
                      <a:r>
                        <a:rPr lang="en-US" altLang="ko-KR" sz="1400" b="1" dirty="0" smtClean="0"/>
                        <a:t>(</a:t>
                      </a:r>
                      <a:r>
                        <a:rPr lang="ko-KR" altLang="en-US" sz="1400" b="1" dirty="0" smtClean="0"/>
                        <a:t>월요일 마감</a:t>
                      </a:r>
                      <a:r>
                        <a:rPr lang="en-US" altLang="ko-KR" sz="1400" b="1" dirty="0" smtClean="0"/>
                        <a:t>-</a:t>
                      </a:r>
                      <a:r>
                        <a:rPr lang="ko-KR" altLang="en-US" sz="1400" b="1" dirty="0" smtClean="0"/>
                        <a:t>금주 목요일 지급</a:t>
                      </a:r>
                      <a:r>
                        <a:rPr lang="en-US" altLang="ko-KR" sz="1400" b="1" dirty="0" smtClean="0"/>
                        <a:t>)</a:t>
                      </a:r>
                      <a:endParaRPr lang="ko-KR" altLang="en-US" sz="1400" b="1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국책사업 </a:t>
                      </a:r>
                      <a:r>
                        <a:rPr lang="ko-KR" altLang="en-US" sz="1100" b="1" dirty="0" err="1" smtClean="0"/>
                        <a:t>선정품</a:t>
                      </a:r>
                      <a:endParaRPr lang="en-US" altLang="ko-KR" sz="1100" b="1" dirty="0" smtClean="0"/>
                    </a:p>
                    <a:p>
                      <a:pPr algn="ctr" latinLnBrk="1"/>
                      <a:r>
                        <a:rPr lang="en-US" altLang="ko-KR" sz="1100" b="1" dirty="0" smtClean="0"/>
                        <a:t>20</a:t>
                      </a:r>
                      <a:r>
                        <a:rPr lang="ko-KR" altLang="en-US" sz="1100" b="1" dirty="0" smtClean="0"/>
                        <a:t>개월 무이자 할부</a:t>
                      </a:r>
                      <a:endParaRPr lang="ko-KR" altLang="en-US" sz="11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6627264"/>
                  </a:ext>
                </a:extLst>
              </a:tr>
              <a:tr h="32136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/>
                        <a:t>공기 멸균</a:t>
                      </a:r>
                      <a:endParaRPr lang="en-US" altLang="ko-KR" sz="1400" b="1" dirty="0" smtClean="0"/>
                    </a:p>
                    <a:p>
                      <a:pPr algn="ctr" latinLnBrk="1"/>
                      <a:r>
                        <a:rPr lang="ko-KR" altLang="en-US" sz="1400" b="1" dirty="0" smtClean="0"/>
                        <a:t>정화기</a:t>
                      </a:r>
                    </a:p>
                  </a:txBody>
                  <a:tcPr anchor="ctr"/>
                </a:tc>
                <a:tc gridSpan="3"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코로나 </a:t>
                      </a:r>
                      <a:r>
                        <a:rPr lang="en-US" altLang="ko-KR" sz="1100" b="1" dirty="0" smtClean="0"/>
                        <a:t>19</a:t>
                      </a:r>
                    </a:p>
                    <a:p>
                      <a:pPr algn="ctr" latinLnBrk="1"/>
                      <a:r>
                        <a:rPr lang="ko-KR" altLang="en-US" sz="1100" b="1" dirty="0" err="1" smtClean="0"/>
                        <a:t>집합장소</a:t>
                      </a:r>
                      <a:r>
                        <a:rPr lang="en-US" altLang="ko-KR" sz="1100" b="1" dirty="0" smtClean="0"/>
                        <a:t>.</a:t>
                      </a:r>
                      <a:r>
                        <a:rPr lang="ko-KR" altLang="en-US" sz="1100" b="1" dirty="0" smtClean="0"/>
                        <a:t>가정집</a:t>
                      </a:r>
                      <a:r>
                        <a:rPr lang="en-US" altLang="ko-KR" sz="1100" b="1" dirty="0" smtClean="0"/>
                        <a:t>.</a:t>
                      </a:r>
                      <a:r>
                        <a:rPr lang="ko-KR" altLang="en-US" sz="1100" b="1" dirty="0" smtClean="0"/>
                        <a:t>차량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6125108"/>
                  </a:ext>
                </a:extLst>
              </a:tr>
              <a:tr h="5613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/>
                        <a:t>다이아몬드</a:t>
                      </a:r>
                      <a:endParaRPr lang="en-US" altLang="ko-KR" sz="1400" b="1" dirty="0" smtClean="0"/>
                    </a:p>
                    <a:p>
                      <a:pPr algn="ctr" latinLnBrk="1"/>
                      <a:r>
                        <a:rPr lang="ko-KR" altLang="en-US" sz="1400" b="1" dirty="0" err="1" smtClean="0"/>
                        <a:t>솔트</a:t>
                      </a:r>
                      <a:endParaRPr lang="ko-KR" altLang="en-US" sz="1400" b="1" dirty="0" smtClean="0"/>
                    </a:p>
                  </a:txBody>
                  <a:tcPr anchor="ctr"/>
                </a:tc>
                <a:tc gridSpan="3"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1</a:t>
                      </a:r>
                      <a:r>
                        <a:rPr lang="ko-KR" altLang="en-US" sz="1100" b="1" dirty="0" smtClean="0"/>
                        <a:t>박스</a:t>
                      </a:r>
                      <a:r>
                        <a:rPr lang="en-US" altLang="ko-KR" sz="1100" b="1" dirty="0" smtClean="0"/>
                        <a:t>-</a:t>
                      </a:r>
                      <a:r>
                        <a:rPr lang="ko-KR" altLang="en-US" sz="1100" b="1" dirty="0" smtClean="0"/>
                        <a:t>소금 </a:t>
                      </a:r>
                      <a:r>
                        <a:rPr lang="en-US" altLang="ko-KR" sz="1100" b="1" dirty="0" smtClean="0"/>
                        <a:t>2</a:t>
                      </a:r>
                      <a:r>
                        <a:rPr lang="ko-KR" altLang="en-US" sz="1100" b="1" dirty="0" smtClean="0"/>
                        <a:t>병</a:t>
                      </a:r>
                      <a:r>
                        <a:rPr lang="en-US" altLang="ko-KR" sz="1100" b="1" dirty="0" smtClean="0"/>
                        <a:t>(600g). </a:t>
                      </a:r>
                      <a:r>
                        <a:rPr lang="ko-KR" altLang="en-US" sz="1100" b="1" dirty="0" smtClean="0"/>
                        <a:t>치분 </a:t>
                      </a:r>
                      <a:r>
                        <a:rPr lang="en-US" altLang="ko-KR" sz="1100" b="1" dirty="0" smtClean="0"/>
                        <a:t>1</a:t>
                      </a:r>
                      <a:r>
                        <a:rPr lang="ko-KR" altLang="en-US" sz="1100" b="1" dirty="0" smtClean="0"/>
                        <a:t>병</a:t>
                      </a:r>
                      <a:endParaRPr lang="en-US" altLang="ko-KR" sz="1100" b="1" dirty="0" smtClean="0"/>
                    </a:p>
                    <a:p>
                      <a:pPr algn="ctr" latinLnBrk="1"/>
                      <a:r>
                        <a:rPr lang="ko-KR" altLang="en-US" sz="1100" b="1" dirty="0" err="1" smtClean="0"/>
                        <a:t>소금비누</a:t>
                      </a:r>
                      <a:r>
                        <a:rPr lang="ko-KR" altLang="en-US" sz="1100" b="1" dirty="0" smtClean="0"/>
                        <a:t> </a:t>
                      </a:r>
                      <a:r>
                        <a:rPr lang="en-US" altLang="ko-KR" sz="1100" b="1" dirty="0" smtClean="0"/>
                        <a:t>1</a:t>
                      </a:r>
                      <a:r>
                        <a:rPr lang="ko-KR" altLang="en-US" sz="1100" b="1" dirty="0" smtClean="0"/>
                        <a:t>개</a:t>
                      </a:r>
                      <a:r>
                        <a:rPr lang="en-US" altLang="ko-KR" sz="1100" b="1" dirty="0" smtClean="0"/>
                        <a:t>, </a:t>
                      </a:r>
                      <a:r>
                        <a:rPr lang="ko-KR" altLang="en-US" sz="1100" b="1" dirty="0" smtClean="0"/>
                        <a:t>책자</a:t>
                      </a:r>
                      <a:r>
                        <a:rPr lang="en-US" altLang="ko-KR" sz="1100" b="1" dirty="0" smtClean="0"/>
                        <a:t>1</a:t>
                      </a:r>
                      <a:r>
                        <a:rPr lang="ko-KR" altLang="en-US" sz="1100" b="1" dirty="0" smtClean="0"/>
                        <a:t>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032416"/>
                  </a:ext>
                </a:extLst>
              </a:tr>
              <a:tr h="54267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/>
                        <a:t>인덕션</a:t>
                      </a:r>
                      <a:r>
                        <a:rPr lang="ko-KR" altLang="en-US" sz="1400" b="1" dirty="0" smtClean="0"/>
                        <a:t> </a:t>
                      </a:r>
                      <a:endParaRPr lang="en-US" altLang="ko-KR" sz="1400" b="1" dirty="0" smtClean="0"/>
                    </a:p>
                    <a:p>
                      <a:pPr algn="ctr" latinLnBrk="1"/>
                      <a:r>
                        <a:rPr lang="ko-KR" altLang="en-US" sz="1400" b="1" dirty="0" smtClean="0"/>
                        <a:t>하이라이트</a:t>
                      </a:r>
                    </a:p>
                  </a:txBody>
                  <a:tcPr anchor="ctr"/>
                </a:tc>
                <a:tc gridSpan="3"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주방 유독가스</a:t>
                      </a:r>
                      <a:endParaRPr lang="en-US" altLang="ko-KR" sz="1100" b="1" dirty="0" smtClean="0"/>
                    </a:p>
                    <a:p>
                      <a:pPr algn="ctr" latinLnBrk="1"/>
                      <a:r>
                        <a:rPr lang="ko-KR" altLang="en-US" sz="1100" b="1" dirty="0" err="1" smtClean="0"/>
                        <a:t>가스렌지</a:t>
                      </a:r>
                      <a:r>
                        <a:rPr lang="ko-KR" altLang="en-US" sz="1100" b="1" dirty="0" smtClean="0"/>
                        <a:t> 교체 사업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957306"/>
                  </a:ext>
                </a:extLst>
              </a:tr>
              <a:tr h="542672">
                <a:tc vMerge="1">
                  <a:txBody>
                    <a:bodyPr/>
                    <a:lstStyle/>
                    <a:p>
                      <a:pPr algn="ctr"/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/>
                        <a:t>후불제 </a:t>
                      </a:r>
                      <a:endParaRPr lang="en-US" altLang="ko-KR" sz="14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/>
                        <a:t>상조</a:t>
                      </a:r>
                    </a:p>
                  </a:txBody>
                  <a:tcPr anchor="ctr"/>
                </a:tc>
                <a:tc gridSpan="3"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</a:rPr>
                        <a:t>원스톱 토탈 풀 서비스</a:t>
                      </a:r>
                      <a:endParaRPr lang="en-US" altLang="ko-KR" sz="11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</a:rPr>
                        <a:t>후불 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&amp; ¼ 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</a:rPr>
                        <a:t>비용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8702247"/>
                  </a:ext>
                </a:extLst>
              </a:tr>
              <a:tr h="596617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중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장기</a:t>
                      </a:r>
                      <a:endParaRPr lang="en-US" altLang="ko-KR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endParaRPr lang="en-US" altLang="ko-KR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</a:rPr>
                        <a:t>플랜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</a:rPr>
                        <a:t>사업활동시기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</a:rPr>
                        <a:t>년 말</a:t>
                      </a:r>
                      <a:endParaRPr lang="en-US" altLang="ko-KR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</a:rPr>
                        <a:t>년 상반기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</a:rPr>
                        <a:t>년 하반기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노후 </a:t>
                      </a:r>
                      <a:r>
                        <a:rPr lang="ko-KR" altLang="en-US" sz="1100" b="1" dirty="0" err="1" smtClean="0"/>
                        <a:t>연금형</a:t>
                      </a:r>
                      <a:r>
                        <a:rPr lang="ko-KR" altLang="en-US" sz="1100" b="1" dirty="0" smtClean="0"/>
                        <a:t> 사업</a:t>
                      </a:r>
                      <a:endParaRPr lang="en-US" altLang="ko-KR" sz="11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매월 납부 전기료 </a:t>
                      </a:r>
                      <a:endParaRPr lang="en-US" altLang="ko-KR" sz="1100" b="1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2924647"/>
                  </a:ext>
                </a:extLst>
              </a:tr>
              <a:tr h="7200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</a:rPr>
                        <a:t>C3 </a:t>
                      </a:r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</a:rPr>
                        <a:t>전기</a:t>
                      </a:r>
                      <a:endParaRPr lang="en-US" altLang="ko-KR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</a:rPr>
                        <a:t>발전기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영업조직구축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전기보일러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시판예정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사업수주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단계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설비 및 수입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월급 형 수입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341731"/>
                  </a:ext>
                </a:extLst>
              </a:tr>
              <a:tr h="64807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</a:rPr>
                        <a:t>GM </a:t>
                      </a:r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</a:rPr>
                        <a:t>전기 </a:t>
                      </a:r>
                      <a:endParaRPr lang="en-US" altLang="ko-KR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</a:rPr>
                        <a:t>자동차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사전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홍보 단계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예약 단계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양산체제 구축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자동차 시판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매월</a:t>
                      </a:r>
                      <a:r>
                        <a:rPr lang="ko-KR" altLang="en-US" sz="1200" b="1" baseline="0" dirty="0" smtClean="0">
                          <a:solidFill>
                            <a:schemeClr val="tx1"/>
                          </a:solidFill>
                        </a:rPr>
                        <a:t> 영업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수입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중저가</a:t>
                      </a:r>
                      <a:endParaRPr lang="en-US" altLang="ko-KR" sz="11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3,000-4,000</a:t>
                      </a:r>
                      <a:r>
                        <a:rPr lang="ko-KR" altLang="en-US" sz="1100" b="1" dirty="0" smtClean="0"/>
                        <a:t>만원 범위 예정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107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4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3545642" y="305427"/>
            <a:ext cx="4482742" cy="1971445"/>
          </a:xfrm>
          <a:prstGeom prst="roundRect">
            <a:avLst>
              <a:gd name="adj" fmla="val 12889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b="1" i="1" dirty="0" smtClean="0">
                <a:solidFill>
                  <a:srgbClr val="FFC000"/>
                </a:solidFill>
              </a:rPr>
              <a:t>사업성 분석 및 전망</a:t>
            </a:r>
            <a:endParaRPr lang="en-US" altLang="ko-KR" sz="2800" b="1" i="1" dirty="0">
              <a:solidFill>
                <a:srgbClr val="FFC000"/>
              </a:solidFill>
            </a:endParaRPr>
          </a:p>
          <a:p>
            <a:pPr algn="ctr"/>
            <a:r>
              <a:rPr lang="ko-KR" altLang="en-US" sz="2000" b="1" i="1" dirty="0" smtClean="0">
                <a:solidFill>
                  <a:schemeClr val="bg1"/>
                </a:solidFill>
              </a:rPr>
              <a:t>코로나</a:t>
            </a:r>
            <a:r>
              <a:rPr lang="en-US" altLang="ko-KR" sz="2000" b="1" i="1" dirty="0" smtClean="0">
                <a:solidFill>
                  <a:schemeClr val="bg1"/>
                </a:solidFill>
              </a:rPr>
              <a:t>-19, 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건강 및 경제불황 </a:t>
            </a:r>
            <a:endParaRPr lang="en-US" altLang="ko-KR" sz="2000" b="1" i="1" dirty="0">
              <a:solidFill>
                <a:schemeClr val="bg1"/>
              </a:solidFill>
            </a:endParaRPr>
          </a:p>
          <a:p>
            <a:pPr algn="ctr"/>
            <a:r>
              <a:rPr lang="ko-KR" altLang="en-US" sz="2000" b="1" i="1" u="sng" dirty="0" smtClean="0">
                <a:solidFill>
                  <a:schemeClr val="bg1"/>
                </a:solidFill>
              </a:rPr>
              <a:t>최적의 위기 극복 </a:t>
            </a:r>
            <a:r>
              <a:rPr lang="en-US" altLang="ko-KR" sz="2000" b="1" i="1" u="sng" dirty="0" smtClean="0">
                <a:solidFill>
                  <a:schemeClr val="bg1"/>
                </a:solidFill>
              </a:rPr>
              <a:t>&amp; </a:t>
            </a:r>
            <a:r>
              <a:rPr lang="ko-KR" altLang="en-US" sz="2000" b="1" i="1" u="sng" dirty="0" smtClean="0">
                <a:solidFill>
                  <a:schemeClr val="bg1"/>
                </a:solidFill>
              </a:rPr>
              <a:t>기회 </a:t>
            </a:r>
            <a:endParaRPr lang="en-US" altLang="ko-KR" sz="2000" b="1" i="1" u="sng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2800" b="1" i="1" dirty="0" smtClean="0">
                <a:solidFill>
                  <a:srgbClr val="FFC000"/>
                </a:solidFill>
              </a:rPr>
              <a:t>창업 및 일자리 창출</a:t>
            </a:r>
            <a:endParaRPr lang="en-US" altLang="ko-KR" sz="2800" b="1" i="1" dirty="0">
              <a:solidFill>
                <a:srgbClr val="FFC000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953354" y="2420888"/>
            <a:ext cx="7075030" cy="936102"/>
            <a:chOff x="971600" y="1189249"/>
            <a:chExt cx="6473705" cy="711867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1519457" y="1189249"/>
              <a:ext cx="5925848" cy="71186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o-KR" altLang="en-US" b="1" dirty="0" smtClean="0">
                  <a:solidFill>
                    <a:srgbClr val="C00000"/>
                  </a:solidFill>
                </a:rPr>
                <a:t>          건강 생명 사업 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b="1" dirty="0">
                  <a:solidFill>
                    <a:schemeClr val="tx1"/>
                  </a:solidFill>
                </a:rPr>
                <a:t>면역력 </a:t>
              </a:r>
              <a:r>
                <a:rPr lang="ko-KR" altLang="en-US" b="1" dirty="0" smtClean="0">
                  <a:solidFill>
                    <a:schemeClr val="tx1"/>
                  </a:solidFill>
                </a:rPr>
                <a:t>증강 및 가족 건강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)</a:t>
              </a:r>
            </a:p>
            <a:p>
              <a:r>
                <a:rPr lang="en-US" altLang="ko-KR" sz="1600" b="1" dirty="0">
                  <a:solidFill>
                    <a:schemeClr val="tx1"/>
                  </a:solidFill>
                </a:rPr>
                <a:t> </a:t>
              </a:r>
              <a:r>
                <a:rPr lang="en-US" altLang="ko-KR" sz="1600" b="1" dirty="0" smtClean="0">
                  <a:solidFill>
                    <a:schemeClr val="tx1"/>
                  </a:solidFill>
                </a:rPr>
                <a:t>  </a:t>
              </a:r>
              <a:r>
                <a:rPr lang="en-US" altLang="ko-KR" sz="1600" b="1" dirty="0" smtClean="0"/>
                <a:t>- </a:t>
              </a:r>
              <a:r>
                <a:rPr lang="ko-KR" altLang="en-US" sz="1600" b="1" dirty="0" smtClean="0"/>
                <a:t>가족건강</a:t>
              </a:r>
              <a:r>
                <a:rPr lang="en-US" altLang="ko-KR" sz="1400" b="1" dirty="0" smtClean="0"/>
                <a:t>(</a:t>
              </a:r>
              <a:r>
                <a:rPr lang="ko-KR" altLang="en-US" sz="1400" b="1" dirty="0" smtClean="0"/>
                <a:t>예방</a:t>
              </a:r>
              <a:r>
                <a:rPr lang="en-US" altLang="ko-KR" sz="1400" b="1" dirty="0" smtClean="0"/>
                <a:t>.</a:t>
              </a:r>
              <a:r>
                <a:rPr lang="ko-KR" altLang="en-US" sz="1400" b="1" dirty="0" smtClean="0"/>
                <a:t>치유</a:t>
              </a:r>
              <a:r>
                <a:rPr lang="en-US" altLang="ko-KR" sz="1400" b="1" dirty="0" smtClean="0"/>
                <a:t>):</a:t>
              </a:r>
              <a:r>
                <a:rPr lang="ko-KR" altLang="en-US" sz="1400" b="1" dirty="0" smtClean="0"/>
                <a:t> </a:t>
              </a:r>
              <a:r>
                <a:rPr lang="ko-KR" altLang="en-US" sz="1600" b="1" dirty="0" smtClean="0"/>
                <a:t>수소미전수기</a:t>
              </a:r>
              <a:r>
                <a:rPr lang="en-US" altLang="ko-KR" sz="1600" b="1" dirty="0" smtClean="0"/>
                <a:t>,</a:t>
              </a:r>
              <a:r>
                <a:rPr lang="ko-KR" altLang="en-US" sz="1600" b="1" dirty="0"/>
                <a:t> 미네랄 </a:t>
              </a:r>
              <a:r>
                <a:rPr lang="ko-KR" altLang="en-US" sz="1600" b="1" dirty="0" err="1" smtClean="0"/>
                <a:t>솔트</a:t>
              </a:r>
              <a:r>
                <a:rPr lang="en-US" altLang="ko-KR" sz="1600" b="1" dirty="0" smtClean="0"/>
                <a:t>,</a:t>
              </a:r>
              <a:r>
                <a:rPr lang="ko-KR" altLang="en-US" sz="1600" b="1" dirty="0" smtClean="0"/>
                <a:t> </a:t>
              </a:r>
              <a:r>
                <a:rPr lang="ko-KR" altLang="en-US" sz="1600" b="1" dirty="0" err="1" smtClean="0"/>
                <a:t>인덕션</a:t>
              </a:r>
              <a:r>
                <a:rPr lang="en-US" altLang="ko-KR" sz="1600" b="1" dirty="0" smtClean="0"/>
                <a:t> </a:t>
              </a:r>
            </a:p>
            <a:p>
              <a:r>
                <a:rPr lang="en-US" altLang="ko-KR" sz="1600" b="1" dirty="0"/>
                <a:t> </a:t>
              </a:r>
              <a:r>
                <a:rPr lang="en-US" altLang="ko-KR" sz="1600" b="1" dirty="0" smtClean="0"/>
                <a:t>  - </a:t>
              </a:r>
              <a:r>
                <a:rPr lang="ko-KR" altLang="en-US" sz="1600" b="1" dirty="0" smtClean="0"/>
                <a:t>면역력 증강</a:t>
              </a:r>
              <a:r>
                <a:rPr lang="en-US" altLang="ko-KR" sz="1600" b="1" dirty="0" smtClean="0"/>
                <a:t>: </a:t>
              </a:r>
              <a:r>
                <a:rPr lang="ko-KR" altLang="en-US" sz="1600" b="1" dirty="0" smtClean="0"/>
                <a:t>코로나</a:t>
              </a:r>
              <a:r>
                <a:rPr lang="en-US" altLang="ko-KR" sz="1600" b="1" dirty="0" smtClean="0"/>
                <a:t>-19 </a:t>
              </a:r>
              <a:r>
                <a:rPr lang="en-US" altLang="ko-KR" sz="1400" b="1" dirty="0" smtClean="0"/>
                <a:t>(</a:t>
              </a:r>
              <a:r>
                <a:rPr lang="ko-KR" altLang="en-US" sz="1400" b="1" dirty="0" smtClean="0"/>
                <a:t>멸균</a:t>
              </a:r>
              <a:r>
                <a:rPr lang="en-US" altLang="ko-KR" sz="1400" b="1" dirty="0" smtClean="0"/>
                <a:t>), </a:t>
              </a:r>
              <a:r>
                <a:rPr lang="ko-KR" altLang="en-US" sz="1600" b="1" dirty="0" smtClean="0"/>
                <a:t>각종 성인병 예방 및 개선</a:t>
              </a:r>
              <a:endParaRPr lang="en-US" altLang="ko-KR" sz="1600" b="1" dirty="0"/>
            </a:p>
          </p:txBody>
        </p:sp>
        <p:sp>
          <p:nvSpPr>
            <p:cNvPr id="4" name="모서리가 둥근 직사각형 3"/>
            <p:cNvSpPr/>
            <p:nvPr/>
          </p:nvSpPr>
          <p:spPr>
            <a:xfrm>
              <a:off x="971600" y="1334400"/>
              <a:ext cx="547857" cy="457200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/>
                <a:t>1</a:t>
              </a:r>
              <a:endParaRPr lang="ko-KR" altLang="en-US" sz="2000" b="1" dirty="0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919250" y="4627985"/>
            <a:ext cx="7109134" cy="1033263"/>
            <a:chOff x="977441" y="3789040"/>
            <a:chExt cx="6504910" cy="785754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1525298" y="3789040"/>
              <a:ext cx="5957053" cy="785754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o-KR" altLang="en-US" b="1" dirty="0" smtClean="0">
                  <a:solidFill>
                    <a:srgbClr val="C00000"/>
                  </a:solidFill>
                </a:rPr>
                <a:t>          생활 및 에코 전기 사업 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b="1" dirty="0" smtClean="0">
                  <a:solidFill>
                    <a:schemeClr val="tx1"/>
                  </a:solidFill>
                </a:rPr>
                <a:t>후불제 상조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b="1" dirty="0" smtClean="0">
                  <a:solidFill>
                    <a:schemeClr val="tx1"/>
                  </a:solidFill>
                </a:rPr>
                <a:t>전기자동차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)</a:t>
              </a:r>
              <a:endParaRPr lang="en-US" altLang="ko-KR" b="1" dirty="0">
                <a:solidFill>
                  <a:schemeClr val="tx1"/>
                </a:solidFill>
              </a:endParaRPr>
            </a:p>
            <a:p>
              <a:r>
                <a:rPr lang="ko-KR" altLang="en-US" sz="1600" b="1" dirty="0" smtClean="0"/>
                <a:t>  </a:t>
              </a:r>
              <a:r>
                <a:rPr lang="en-US" altLang="ko-KR" sz="1600" b="1" dirty="0" smtClean="0"/>
                <a:t>- </a:t>
              </a:r>
              <a:r>
                <a:rPr lang="ko-KR" altLang="en-US" sz="1600" b="1" dirty="0" smtClean="0"/>
                <a:t>후불제 국내 최저가 상조 원스톱 풀 서비스 상조</a:t>
              </a:r>
              <a:endParaRPr lang="en-US" altLang="ko-KR" sz="1600" b="1" dirty="0" smtClean="0"/>
            </a:p>
            <a:p>
              <a:r>
                <a:rPr lang="en-US" altLang="ko-KR" sz="1600" b="1" dirty="0" smtClean="0"/>
                <a:t>  - </a:t>
              </a:r>
              <a:r>
                <a:rPr lang="ko-KR" altLang="en-US" sz="1600" b="1" dirty="0" smtClean="0"/>
                <a:t>전기자동차 영업 및 </a:t>
              </a:r>
              <a:r>
                <a:rPr lang="en-US" altLang="ko-KR" sz="1600" b="1" dirty="0" smtClean="0"/>
                <a:t>PG </a:t>
              </a:r>
              <a:r>
                <a:rPr lang="ko-KR" altLang="en-US" sz="1600" b="1" dirty="0" smtClean="0"/>
                <a:t>단말기 무상지급 등</a:t>
              </a:r>
              <a:endParaRPr lang="en-US" altLang="ko-KR" sz="1600" b="1" dirty="0" smtClean="0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977441" y="3953317"/>
              <a:ext cx="547857" cy="457200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/>
                <a:t>3</a:t>
              </a:r>
              <a:endParaRPr lang="ko-KR" altLang="en-US" sz="2000" b="1" dirty="0"/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936868" y="3501011"/>
            <a:ext cx="7091516" cy="1008109"/>
            <a:chOff x="971600" y="2063863"/>
            <a:chExt cx="6488790" cy="766626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1519457" y="2063863"/>
              <a:ext cx="5940933" cy="766626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o-KR" altLang="en-US" b="1" dirty="0" smtClean="0">
                  <a:solidFill>
                    <a:srgbClr val="C00000"/>
                  </a:solidFill>
                </a:rPr>
                <a:t>          국책 사업 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b="1" dirty="0" smtClean="0">
                  <a:solidFill>
                    <a:schemeClr val="tx1"/>
                  </a:solidFill>
                </a:rPr>
                <a:t>수소미전수기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, C3</a:t>
              </a:r>
              <a:r>
                <a:rPr lang="ko-KR" altLang="en-US" b="1" dirty="0" smtClean="0">
                  <a:solidFill>
                    <a:schemeClr val="tx1"/>
                  </a:solidFill>
                </a:rPr>
                <a:t>전기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)</a:t>
              </a:r>
            </a:p>
            <a:p>
              <a:r>
                <a:rPr lang="ko-KR" altLang="en-US" sz="1600" b="1" dirty="0" smtClean="0"/>
                <a:t>  </a:t>
              </a:r>
              <a:r>
                <a:rPr lang="en-US" altLang="ko-KR" sz="1600" b="1" dirty="0" smtClean="0"/>
                <a:t>- </a:t>
              </a:r>
              <a:r>
                <a:rPr lang="ko-KR" altLang="en-US" sz="1600" b="1" dirty="0" smtClean="0"/>
                <a:t>수소미전수기 </a:t>
              </a:r>
              <a:r>
                <a:rPr lang="en-US" altLang="ko-KR" sz="1400" b="1" dirty="0" smtClean="0"/>
                <a:t>(</a:t>
              </a:r>
              <a:r>
                <a:rPr lang="ko-KR" altLang="en-US" sz="1400" b="1" dirty="0" smtClean="0"/>
                <a:t>전국 국공립 유치원</a:t>
              </a:r>
              <a:r>
                <a:rPr lang="en-US" altLang="ko-KR" sz="1400" b="1" dirty="0" smtClean="0"/>
                <a:t>.</a:t>
              </a:r>
              <a:r>
                <a:rPr lang="ko-KR" altLang="en-US" sz="1400" b="1" dirty="0" err="1" smtClean="0"/>
                <a:t>어린이집</a:t>
              </a:r>
              <a:r>
                <a:rPr lang="ko-KR" altLang="en-US" sz="1400" b="1" dirty="0" smtClean="0"/>
                <a:t> 설치 선정 제품</a:t>
              </a:r>
              <a:r>
                <a:rPr lang="en-US" altLang="ko-KR" sz="1400" b="1" dirty="0" smtClean="0"/>
                <a:t>)</a:t>
              </a:r>
            </a:p>
            <a:p>
              <a:r>
                <a:rPr lang="en-US" altLang="ko-KR" sz="1600" b="1" dirty="0" smtClean="0"/>
                <a:t>  - C3ZEBS, </a:t>
              </a:r>
              <a:r>
                <a:rPr lang="en-US" altLang="ko-KR" sz="1600" b="1" dirty="0"/>
                <a:t>C</a:t>
              </a:r>
              <a:r>
                <a:rPr lang="en-US" altLang="ko-KR" sz="1600" b="1" dirty="0" smtClean="0"/>
                <a:t>3</a:t>
              </a:r>
              <a:r>
                <a:rPr lang="ko-KR" altLang="en-US" sz="1600" b="1" dirty="0" smtClean="0"/>
                <a:t>발전시스템 </a:t>
              </a:r>
              <a:r>
                <a:rPr lang="en-US" altLang="ko-KR" sz="1400" b="1" dirty="0" smtClean="0"/>
                <a:t>(</a:t>
              </a:r>
              <a:r>
                <a:rPr lang="ko-KR" altLang="en-US" sz="1400" b="1" dirty="0" smtClean="0"/>
                <a:t>전기료의 </a:t>
              </a:r>
              <a:r>
                <a:rPr lang="en-US" altLang="ko-KR" sz="1400" b="1" dirty="0" smtClean="0"/>
                <a:t>50%</a:t>
              </a:r>
              <a:r>
                <a:rPr lang="ko-KR" altLang="en-US" sz="1400" b="1" dirty="0" smtClean="0"/>
                <a:t> </a:t>
              </a:r>
              <a:r>
                <a:rPr lang="ko-KR" altLang="en-US" sz="1400" b="1" dirty="0" err="1" smtClean="0"/>
                <a:t>납부제도</a:t>
              </a:r>
              <a:r>
                <a:rPr lang="en-US" altLang="ko-KR" sz="1400" b="1" dirty="0" smtClean="0"/>
                <a:t>)</a:t>
              </a:r>
              <a:endParaRPr lang="ko-KR" altLang="en-US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29" name="모서리가 둥근 직사각형 28"/>
            <p:cNvSpPr/>
            <p:nvPr/>
          </p:nvSpPr>
          <p:spPr>
            <a:xfrm>
              <a:off x="971600" y="2263771"/>
              <a:ext cx="547857" cy="457200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/>
                <a:t>2</a:t>
              </a:r>
              <a:endParaRPr lang="ko-KR" altLang="en-US" sz="2000" b="1" dirty="0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897925" y="5780113"/>
            <a:ext cx="7130458" cy="817239"/>
            <a:chOff x="977441" y="3879434"/>
            <a:chExt cx="6524423" cy="621477"/>
          </a:xfrm>
        </p:grpSpPr>
        <p:sp>
          <p:nvSpPr>
            <p:cNvPr id="15" name="모서리가 둥근 직사각형 14"/>
            <p:cNvSpPr/>
            <p:nvPr/>
          </p:nvSpPr>
          <p:spPr>
            <a:xfrm>
              <a:off x="1525297" y="3879434"/>
              <a:ext cx="5976567" cy="62147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o-KR" altLang="en-US" b="1" dirty="0" smtClean="0">
                  <a:solidFill>
                    <a:srgbClr val="C00000"/>
                  </a:solidFill>
                </a:rPr>
                <a:t>           창업 및 일자리</a:t>
              </a:r>
              <a:r>
                <a:rPr lang="en-US" altLang="ko-KR" b="1" dirty="0">
                  <a:solidFill>
                    <a:srgbClr val="C00000"/>
                  </a:solidFill>
                </a:rPr>
                <a:t> </a:t>
              </a:r>
              <a:r>
                <a:rPr lang="ko-KR" altLang="en-US" b="1" dirty="0" smtClean="0">
                  <a:solidFill>
                    <a:srgbClr val="C00000"/>
                  </a:solidFill>
                </a:rPr>
                <a:t>창출 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b="1" dirty="0" smtClean="0">
                  <a:solidFill>
                    <a:schemeClr val="tx1"/>
                  </a:solidFill>
                </a:rPr>
                <a:t>경제활성화 평생 사업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)</a:t>
              </a:r>
              <a:endParaRPr lang="en-US" altLang="ko-KR" b="1" dirty="0">
                <a:solidFill>
                  <a:schemeClr val="tx1"/>
                </a:solidFill>
              </a:endParaRPr>
            </a:p>
            <a:p>
              <a:r>
                <a:rPr lang="ko-KR" altLang="en-US" sz="1600" b="1" dirty="0" smtClean="0"/>
                <a:t>  </a:t>
              </a:r>
              <a:r>
                <a:rPr lang="en-US" altLang="ko-KR" sz="1600" b="1" dirty="0" smtClean="0"/>
                <a:t>- </a:t>
              </a:r>
              <a:r>
                <a:rPr lang="ko-KR" altLang="en-US" sz="1600" b="1" dirty="0" smtClean="0"/>
                <a:t>전국 </a:t>
              </a:r>
              <a:r>
                <a:rPr lang="ko-KR" altLang="en-US" sz="1600" b="1" dirty="0"/>
                <a:t>지사</a:t>
              </a:r>
              <a:r>
                <a:rPr lang="en-US" altLang="ko-KR" sz="1600" b="1" dirty="0" smtClean="0"/>
                <a:t>.</a:t>
              </a:r>
              <a:r>
                <a:rPr lang="ko-KR" altLang="en-US" sz="1600" b="1" dirty="0" smtClean="0"/>
                <a:t>센터</a:t>
              </a:r>
              <a:r>
                <a:rPr lang="en-US" altLang="ko-KR" sz="1600" b="1" dirty="0" smtClean="0"/>
                <a:t> </a:t>
              </a:r>
              <a:r>
                <a:rPr lang="ko-KR" altLang="en-US" sz="1600" b="1" dirty="0" smtClean="0"/>
                <a:t>창업 </a:t>
              </a:r>
              <a:r>
                <a:rPr lang="en-US" altLang="ko-KR" sz="1600" b="1" dirty="0" smtClean="0"/>
                <a:t>(</a:t>
              </a:r>
              <a:r>
                <a:rPr lang="ko-KR" altLang="en-US" sz="1600" b="1" dirty="0" err="1" smtClean="0"/>
                <a:t>무점포</a:t>
              </a:r>
              <a:r>
                <a:rPr lang="en-US" altLang="ko-KR" sz="1600" b="1" dirty="0" smtClean="0"/>
                <a:t>. </a:t>
              </a:r>
              <a:r>
                <a:rPr lang="ko-KR" altLang="en-US" sz="1600" b="1" dirty="0" smtClean="0"/>
                <a:t>무자본</a:t>
              </a:r>
              <a:r>
                <a:rPr lang="en-US" altLang="ko-KR" sz="1600" b="1" dirty="0" smtClean="0"/>
                <a:t>. </a:t>
              </a:r>
              <a:r>
                <a:rPr lang="ko-KR" altLang="en-US" sz="1600" b="1" dirty="0" err="1" smtClean="0"/>
                <a:t>무지역</a:t>
              </a:r>
              <a:r>
                <a:rPr lang="en-US" altLang="ko-KR" sz="1600" b="1" dirty="0" smtClean="0"/>
                <a:t>. </a:t>
              </a:r>
              <a:r>
                <a:rPr lang="ko-KR" altLang="en-US" sz="1600" b="1" dirty="0" smtClean="0"/>
                <a:t>무제한</a:t>
              </a:r>
              <a:r>
                <a:rPr lang="en-US" altLang="ko-KR" sz="1600" b="1" dirty="0" smtClean="0"/>
                <a:t>)</a:t>
              </a:r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977441" y="3953317"/>
              <a:ext cx="547857" cy="457200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/>
                <a:t>4</a:t>
              </a:r>
              <a:endParaRPr lang="ko-KR" altLang="en-US" sz="2000" b="1" dirty="0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1115616" y="584312"/>
            <a:ext cx="2093843" cy="1548544"/>
            <a:chOff x="9733" y="3162085"/>
            <a:chExt cx="2093843" cy="1548544"/>
          </a:xfrm>
        </p:grpSpPr>
        <p:grpSp>
          <p:nvGrpSpPr>
            <p:cNvPr id="21" name="그룹 20"/>
            <p:cNvGrpSpPr/>
            <p:nvPr/>
          </p:nvGrpSpPr>
          <p:grpSpPr>
            <a:xfrm>
              <a:off x="9733" y="4112115"/>
              <a:ext cx="2093843" cy="598514"/>
              <a:chOff x="2688287" y="5610616"/>
              <a:chExt cx="3648945" cy="1073674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688287" y="5856109"/>
                <a:ext cx="3648945" cy="828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2400" dirty="0" smtClean="0">
                    <a:latin typeface="휴먼옛체" panose="02030504000101010101" pitchFamily="18" charset="-127"/>
                    <a:ea typeface="휴먼옛체" panose="02030504000101010101" pitchFamily="18" charset="-127"/>
                  </a:rPr>
                  <a:t> </a:t>
                </a:r>
                <a:r>
                  <a:rPr lang="ko-KR" altLang="en-US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휴먼옛체" panose="02030504000101010101" pitchFamily="18" charset="-127"/>
                    <a:ea typeface="휴먼옛체" panose="02030504000101010101" pitchFamily="18" charset="-127"/>
                  </a:rPr>
                  <a:t>컨설팅 미래 </a:t>
                </a:r>
                <a:endPara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endParaRPr>
              </a:p>
            </p:txBody>
          </p:sp>
          <p:sp>
            <p:nvSpPr>
              <p:cNvPr id="27" name="부제목 2"/>
              <p:cNvSpPr txBox="1">
                <a:spLocks/>
              </p:cNvSpPr>
              <p:nvPr/>
            </p:nvSpPr>
            <p:spPr bwMode="gray">
              <a:xfrm>
                <a:off x="3556838" y="5610616"/>
                <a:ext cx="1944518" cy="2986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1" hangingPunct="1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 3" pitchFamily="18" charset="2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1" hangingPunct="1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 3" pitchFamily="18" charset="2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1" hangingPunct="1">
                  <a:spcBef>
                    <a:spcPct val="20000"/>
                  </a:spcBef>
                  <a:buClr>
                    <a:schemeClr val="accent3"/>
                  </a:buClr>
                  <a:buSzPct val="90000"/>
                  <a:buFont typeface="Wingdings 3" pitchFamily="18" charset="2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1" hangingPunct="1">
                  <a:spcBef>
                    <a:spcPct val="20000"/>
                  </a:spcBef>
                  <a:buClr>
                    <a:schemeClr val="accent4"/>
                  </a:buClr>
                  <a:buSzPct val="90000"/>
                  <a:buFont typeface="Wingdings 3" pitchFamily="18" charset="2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1" hangingPunct="1">
                  <a:spcBef>
                    <a:spcPct val="20000"/>
                  </a:spcBef>
                  <a:buClr>
                    <a:schemeClr val="accent5"/>
                  </a:buClr>
                  <a:buSzPct val="90000"/>
                  <a:buFont typeface="Wingdings 3" pitchFamily="18" charset="2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1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800" i="1" dirty="0" smtClean="0">
                    <a:latin typeface="+mj-ea"/>
                    <a:ea typeface="+mj-ea"/>
                  </a:rPr>
                  <a:t>Happy Together</a:t>
                </a:r>
                <a:endParaRPr lang="ko-KR" altLang="en-US" sz="800" i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515528" y="3162085"/>
              <a:ext cx="1008112" cy="1042747"/>
              <a:chOff x="4564975" y="285291"/>
              <a:chExt cx="1151952" cy="2378395"/>
            </a:xfrm>
            <a:noFill/>
          </p:grpSpPr>
          <p:sp>
            <p:nvSpPr>
              <p:cNvPr id="23" name="직사각형 22"/>
              <p:cNvSpPr/>
              <p:nvPr/>
            </p:nvSpPr>
            <p:spPr>
              <a:xfrm rot="2182480">
                <a:off x="4564975" y="285291"/>
                <a:ext cx="1151952" cy="1420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500" dirty="0" smtClean="0">
                    <a:solidFill>
                      <a:schemeClr val="tx2">
                        <a:lumMod val="50000"/>
                      </a:schemeClr>
                    </a:solidFill>
                    <a:latin typeface="Berlin Sans FB" panose="020E0602020502020306" pitchFamily="34" charset="0"/>
                    <a:cs typeface="Aharoni" panose="02010803020104030203" pitchFamily="2" charset="-79"/>
                  </a:rPr>
                  <a:t>c</a:t>
                </a:r>
                <a:endParaRPr lang="ko-KR" altLang="en-US" sz="11500" dirty="0">
                  <a:solidFill>
                    <a:schemeClr val="tx2">
                      <a:lumMod val="50000"/>
                    </a:schemeClr>
                  </a:solidFill>
                  <a:latin typeface="Berlin Sans FB" panose="020E0602020502020306" pitchFamily="34" charset="0"/>
                  <a:cs typeface="Aharoni" panose="02010803020104030203" pitchFamily="2" charset="-79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894104" y="1189474"/>
                <a:ext cx="794755" cy="147421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600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</a:t>
                </a:r>
                <a:endParaRPr lang="ko-KR" altLang="en-US" sz="3600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9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670018" y="2918764"/>
            <a:ext cx="757439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예측 못할 </a:t>
            </a:r>
            <a:r>
              <a:rPr lang="ko-KR" altLang="en-US" sz="32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미래</a:t>
            </a:r>
            <a:r>
              <a:rPr lang="ko-KR" altLang="en-US" sz="32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도</a:t>
            </a:r>
            <a:r>
              <a:rPr lang="en-US" altLang="ko-KR" sz="32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32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코로나</a:t>
            </a:r>
            <a:r>
              <a:rPr lang="en-US" altLang="ko-KR" sz="32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-1</a:t>
            </a:r>
            <a:r>
              <a:rPr lang="en-US" altLang="ko-KR" sz="32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9</a:t>
            </a:r>
            <a:r>
              <a:rPr lang="ko-KR" altLang="en-US" sz="32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도</a:t>
            </a:r>
            <a:endParaRPr lang="en-US" altLang="ko-KR" sz="3200" b="1" i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en-US" altLang="ko-KR" sz="2400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CM (</a:t>
            </a:r>
            <a:r>
              <a:rPr lang="ko-KR" altLang="en-US" sz="2400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컨설팅 미래</a:t>
            </a:r>
            <a:r>
              <a:rPr lang="en-US" altLang="ko-KR" sz="2400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400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과</a:t>
            </a:r>
            <a:r>
              <a:rPr lang="ko-KR" altLang="en-US" sz="2400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함께하면</a:t>
            </a:r>
            <a:r>
              <a:rPr lang="en-US" altLang="ko-KR" sz="2400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----</a:t>
            </a:r>
          </a:p>
          <a:p>
            <a:pPr algn="ctr"/>
            <a:r>
              <a:rPr lang="ko-KR" altLang="en-US" sz="2400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멋진 인생을 디자인 해드리겠습니다</a:t>
            </a:r>
            <a:r>
              <a:rPr lang="en-US" altLang="ko-KR" sz="2400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ko-KR" altLang="en-US" sz="2400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감 사 합 니 다</a:t>
            </a:r>
            <a:r>
              <a:rPr lang="en-US" altLang="ko-KR" sz="2400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!</a:t>
            </a:r>
            <a:endParaRPr lang="ko-KR" altLang="en-US" sz="24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9" name="Picture 2" descr="http://tv01.search.naver.net/ugc?t=470x180&amp;q=http://cafefiles.naver.net/20120226_297/dbtjsdn112_1330235777197qCG8J_jpg/1155154029_dbtjsdn1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-4342" r="6511" b="4342"/>
          <a:stretch/>
        </p:blipFill>
        <p:spPr bwMode="auto">
          <a:xfrm>
            <a:off x="1829698" y="0"/>
            <a:ext cx="5200050" cy="30172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3423841" y="5202536"/>
            <a:ext cx="2093843" cy="1539206"/>
            <a:chOff x="3423841" y="5202536"/>
            <a:chExt cx="2093843" cy="1539206"/>
          </a:xfrm>
        </p:grpSpPr>
        <p:grpSp>
          <p:nvGrpSpPr>
            <p:cNvPr id="11" name="그룹 10"/>
            <p:cNvGrpSpPr/>
            <p:nvPr/>
          </p:nvGrpSpPr>
          <p:grpSpPr>
            <a:xfrm>
              <a:off x="3423841" y="5202536"/>
              <a:ext cx="2093843" cy="1539206"/>
              <a:chOff x="13702" y="3162085"/>
              <a:chExt cx="2093843" cy="1539206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3702" y="4239626"/>
                <a:ext cx="209384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2400" dirty="0" smtClean="0">
                    <a:latin typeface="휴먼옛체" panose="02030504000101010101" pitchFamily="18" charset="-127"/>
                    <a:ea typeface="휴먼옛체" panose="02030504000101010101" pitchFamily="18" charset="-127"/>
                  </a:rPr>
                  <a:t> </a:t>
                </a:r>
                <a:r>
                  <a:rPr lang="ko-KR" altLang="en-US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휴먼옛체" panose="02030504000101010101" pitchFamily="18" charset="-127"/>
                    <a:ea typeface="휴먼옛체" panose="02030504000101010101" pitchFamily="18" charset="-127"/>
                  </a:rPr>
                  <a:t>컨설팅 미래 </a:t>
                </a:r>
                <a:endPara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endParaRPr>
              </a:p>
            </p:txBody>
          </p:sp>
          <p:grpSp>
            <p:nvGrpSpPr>
              <p:cNvPr id="13" name="그룹 12"/>
              <p:cNvGrpSpPr/>
              <p:nvPr/>
            </p:nvGrpSpPr>
            <p:grpSpPr>
              <a:xfrm>
                <a:off x="515528" y="3162085"/>
                <a:ext cx="1008112" cy="1052474"/>
                <a:chOff x="4564975" y="285291"/>
                <a:chExt cx="1151952" cy="2400580"/>
              </a:xfrm>
              <a:noFill/>
            </p:grpSpPr>
            <p:sp>
              <p:nvSpPr>
                <p:cNvPr id="14" name="직사각형 13"/>
                <p:cNvSpPr/>
                <p:nvPr/>
              </p:nvSpPr>
              <p:spPr>
                <a:xfrm rot="2182480">
                  <a:off x="4564975" y="285291"/>
                  <a:ext cx="1151952" cy="14202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1500" dirty="0" smtClean="0">
                      <a:solidFill>
                        <a:schemeClr val="tx2">
                          <a:lumMod val="50000"/>
                        </a:schemeClr>
                      </a:solidFill>
                      <a:latin typeface="Berlin Sans FB" panose="020E0602020502020306" pitchFamily="34" charset="0"/>
                      <a:cs typeface="Aharoni" panose="02010803020104030203" pitchFamily="2" charset="-79"/>
                    </a:rPr>
                    <a:t>c</a:t>
                  </a:r>
                  <a:endParaRPr lang="ko-KR" altLang="en-US" sz="11500" dirty="0">
                    <a:solidFill>
                      <a:schemeClr val="tx2">
                        <a:lumMod val="50000"/>
                      </a:schemeClr>
                    </a:solidFill>
                    <a:latin typeface="Berlin Sans FB" panose="020E0602020502020306" pitchFamily="34" charset="0"/>
                    <a:cs typeface="Aharoni" panose="02010803020104030203" pitchFamily="2" charset="-79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913437" y="1071259"/>
                  <a:ext cx="794755" cy="161461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4000" i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Arial Black" panose="020B0A04020102020204" pitchFamily="34" charset="0"/>
                    </a:rPr>
                    <a:t>M</a:t>
                  </a:r>
                  <a:endParaRPr lang="ko-KR" altLang="en-US" sz="4000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</p:grpSp>
        <p:sp>
          <p:nvSpPr>
            <p:cNvPr id="18" name="부제목 2"/>
            <p:cNvSpPr txBox="1">
              <a:spLocks/>
            </p:cNvSpPr>
            <p:nvPr/>
          </p:nvSpPr>
          <p:spPr bwMode="gray">
            <a:xfrm>
              <a:off x="3665900" y="6093296"/>
              <a:ext cx="1626180" cy="16285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 3" pitchFamily="18" charset="2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1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 3" pitchFamily="18" charset="2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1" hangingPunct="1">
                <a:spcBef>
                  <a:spcPct val="20000"/>
                </a:spcBef>
                <a:buClr>
                  <a:schemeClr val="accent3"/>
                </a:buClr>
                <a:buSzPct val="90000"/>
                <a:buFont typeface="Wingdings 3" pitchFamily="18" charset="2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1" hangingPunct="1">
                <a:spcBef>
                  <a:spcPct val="20000"/>
                </a:spcBef>
                <a:buClr>
                  <a:schemeClr val="accent4"/>
                </a:buClr>
                <a:buSzPct val="90000"/>
                <a:buFont typeface="Wingdings 3" pitchFamily="18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1" hangingPunct="1">
                <a:spcBef>
                  <a:spcPct val="20000"/>
                </a:spcBef>
                <a:buClr>
                  <a:schemeClr val="accent5"/>
                </a:buClr>
                <a:buSzPct val="90000"/>
                <a:buFont typeface="Wingdings 3" pitchFamily="18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200" i="1" dirty="0" err="1" smtClean="0">
                  <a:latin typeface="+mj-ea"/>
                  <a:ea typeface="+mj-ea"/>
                </a:rPr>
                <a:t>Healbeing</a:t>
              </a:r>
              <a:r>
                <a:rPr lang="en-US" altLang="ko-KR" sz="1200" i="1" dirty="0" smtClean="0">
                  <a:latin typeface="+mj-ea"/>
                  <a:ea typeface="+mj-ea"/>
                </a:rPr>
                <a:t> Life</a:t>
              </a:r>
              <a:endParaRPr lang="ko-KR" altLang="en-US" sz="1200" i="1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17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907704" y="332656"/>
            <a:ext cx="5184576" cy="576064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9</a:t>
            </a:r>
            <a:r>
              <a:rPr lang="ko-KR" altLang="en-US" sz="2800" b="1" dirty="0" smtClean="0"/>
              <a:t>월 특별 프로모션 </a:t>
            </a:r>
            <a:endParaRPr lang="ko-KR" altLang="en-US" sz="2800" b="1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569367"/>
              </p:ext>
            </p:extLst>
          </p:nvPr>
        </p:nvGraphicFramePr>
        <p:xfrm>
          <a:off x="72008" y="995161"/>
          <a:ext cx="8964488" cy="5602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1640">
                  <a:extLst>
                    <a:ext uri="{9D8B030D-6E8A-4147-A177-3AD203B41FA5}">
                      <a16:colId xmlns:a16="http://schemas.microsoft.com/office/drawing/2014/main" val="3467248379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914787104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4274131904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1529285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527873859"/>
                    </a:ext>
                  </a:extLst>
                </a:gridCol>
              </a:tblGrid>
              <a:tr h="35700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구 분</a:t>
                      </a:r>
                      <a:endParaRPr lang="ko-KR" altLang="en-US" sz="16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/>
                        <a:t>계 약 자</a:t>
                      </a:r>
                      <a:endParaRPr lang="ko-KR" alt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solidFill>
                            <a:srgbClr val="FF0000"/>
                          </a:solidFill>
                        </a:rPr>
                        <a:t>모 집 자</a:t>
                      </a:r>
                      <a:endParaRPr lang="ko-KR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비  고</a:t>
                      </a:r>
                      <a:endParaRPr lang="ko-KR" alt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2569931"/>
                  </a:ext>
                </a:extLst>
              </a:tr>
              <a:tr h="3848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 smtClean="0"/>
                        <a:t>기본 제품 지급</a:t>
                      </a:r>
                      <a:r>
                        <a:rPr lang="ko-KR" altLang="en-US" sz="1600" b="1" baseline="0" dirty="0" smtClean="0"/>
                        <a:t> </a:t>
                      </a:r>
                      <a:r>
                        <a:rPr lang="en-US" altLang="ko-KR" sz="1600" b="1" baseline="0" dirty="0" smtClean="0"/>
                        <a:t>(</a:t>
                      </a:r>
                      <a:r>
                        <a:rPr lang="ko-KR" altLang="en-US" sz="1600" b="1" dirty="0" smtClean="0"/>
                        <a:t>프로모션</a:t>
                      </a:r>
                      <a:r>
                        <a:rPr lang="en-US" altLang="ko-KR" sz="1600" b="1" dirty="0" smtClean="0"/>
                        <a:t>)</a:t>
                      </a:r>
                      <a:endParaRPr lang="ko-KR" altLang="en-US" sz="16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741533"/>
                  </a:ext>
                </a:extLst>
              </a:tr>
              <a:tr h="9431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/>
                        <a:t>센터</a:t>
                      </a:r>
                      <a:endParaRPr lang="en-US" altLang="ko-KR" sz="1800" b="1" dirty="0" smtClean="0"/>
                    </a:p>
                    <a:p>
                      <a:pPr algn="ctr" latinLnBrk="1"/>
                      <a:r>
                        <a:rPr lang="en-US" altLang="ko-KR" sz="1600" b="1" dirty="0" smtClean="0"/>
                        <a:t>(2+2+2)</a:t>
                      </a:r>
                      <a:r>
                        <a:rPr lang="ko-KR" altLang="en-US" sz="1600" b="1" dirty="0" smtClean="0"/>
                        <a:t> </a:t>
                      </a:r>
                      <a:endParaRPr lang="en-US" altLang="ko-KR" sz="1600" b="1" dirty="0" smtClean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/>
                        <a:t>-</a:t>
                      </a:r>
                      <a:r>
                        <a:rPr lang="ko-KR" altLang="en-US" sz="1600" b="1" dirty="0" smtClean="0"/>
                        <a:t>수소미전수기 </a:t>
                      </a:r>
                      <a:r>
                        <a:rPr lang="en-US" altLang="ko-KR" sz="1600" b="1" dirty="0" smtClean="0"/>
                        <a:t>2</a:t>
                      </a:r>
                      <a:r>
                        <a:rPr lang="ko-KR" altLang="en-US" sz="1600" b="1" dirty="0" smtClean="0"/>
                        <a:t>대</a:t>
                      </a:r>
                      <a:endParaRPr lang="en-US" altLang="ko-KR" sz="1600" b="1" dirty="0" smtClean="0"/>
                    </a:p>
                    <a:p>
                      <a:pPr algn="l" latinLnBrk="1"/>
                      <a:r>
                        <a:rPr lang="en-US" altLang="ko-KR" sz="1600" b="1" dirty="0" smtClean="0"/>
                        <a:t>-</a:t>
                      </a:r>
                      <a:r>
                        <a:rPr lang="ko-KR" altLang="en-US" sz="1600" b="1" dirty="0" smtClean="0"/>
                        <a:t>옵션</a:t>
                      </a:r>
                      <a:r>
                        <a:rPr lang="en-US" altLang="ko-KR" sz="1600" b="1" dirty="0" smtClean="0"/>
                        <a:t>) </a:t>
                      </a:r>
                      <a:r>
                        <a:rPr lang="ko-KR" altLang="en-US" sz="1600" b="1" dirty="0" smtClean="0"/>
                        <a:t>공기멸균정화기</a:t>
                      </a:r>
                      <a:r>
                        <a:rPr lang="en-US" altLang="ko-KR" sz="1600" b="1" baseline="0" dirty="0" smtClean="0"/>
                        <a:t> </a:t>
                      </a:r>
                      <a:r>
                        <a:rPr lang="ko-KR" altLang="en-US" sz="1600" b="1" dirty="0" smtClean="0"/>
                        <a:t>차량용 </a:t>
                      </a:r>
                      <a:r>
                        <a:rPr lang="en-US" altLang="ko-KR" sz="1600" b="1" dirty="0" smtClean="0"/>
                        <a:t>2</a:t>
                      </a:r>
                      <a:r>
                        <a:rPr lang="ko-KR" altLang="en-US" sz="1600" b="1" dirty="0" smtClean="0"/>
                        <a:t>대</a:t>
                      </a:r>
                      <a:endParaRPr lang="ko-KR" altLang="en-US" sz="1600" b="1" dirty="0"/>
                    </a:p>
                    <a:p>
                      <a:pPr algn="l" latinLnBrk="1"/>
                      <a:r>
                        <a:rPr lang="en-US" altLang="ko-KR" sz="1600" b="1" dirty="0" smtClean="0"/>
                        <a:t>-</a:t>
                      </a:r>
                      <a:r>
                        <a:rPr lang="ko-KR" altLang="en-US" sz="1600" b="1" dirty="0" smtClean="0"/>
                        <a:t>옵션</a:t>
                      </a:r>
                      <a:r>
                        <a:rPr lang="en-US" altLang="ko-KR" sz="1600" b="1" dirty="0" smtClean="0"/>
                        <a:t>) </a:t>
                      </a:r>
                      <a:r>
                        <a:rPr lang="ko-KR" altLang="en-US" sz="1600" b="1" dirty="0" smtClean="0"/>
                        <a:t>다이아몬드 </a:t>
                      </a:r>
                      <a:r>
                        <a:rPr lang="ko-KR" altLang="en-US" sz="1600" b="1" dirty="0" err="1" smtClean="0"/>
                        <a:t>솔트</a:t>
                      </a:r>
                      <a:r>
                        <a:rPr lang="ko-KR" altLang="en-US" sz="1600" b="1" dirty="0" smtClean="0"/>
                        <a:t> </a:t>
                      </a:r>
                      <a:r>
                        <a:rPr lang="en-US" altLang="ko-KR" sz="1600" b="1" dirty="0" smtClean="0"/>
                        <a:t>(</a:t>
                      </a:r>
                      <a:r>
                        <a:rPr lang="ko-KR" altLang="en-US" sz="1600" b="1" dirty="0" smtClean="0"/>
                        <a:t>소</a:t>
                      </a:r>
                      <a:r>
                        <a:rPr lang="en-US" altLang="ko-KR" sz="1600" b="1" dirty="0" smtClean="0"/>
                        <a:t>)</a:t>
                      </a:r>
                      <a:r>
                        <a:rPr lang="ko-KR" altLang="en-US" sz="1600" b="1" dirty="0" smtClean="0"/>
                        <a:t> </a:t>
                      </a:r>
                      <a:r>
                        <a:rPr lang="en-US" altLang="ko-KR" sz="1600" b="1" dirty="0" smtClean="0"/>
                        <a:t>2</a:t>
                      </a:r>
                      <a:r>
                        <a:rPr lang="ko-KR" altLang="en-US" sz="1600" b="1" dirty="0" smtClean="0"/>
                        <a:t>병</a:t>
                      </a:r>
                      <a:endParaRPr lang="ko-KR" altLang="en-US" sz="16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/>
                        <a:t>-</a:t>
                      </a:r>
                      <a:r>
                        <a:rPr lang="ko-KR" altLang="en-US" sz="1600" b="1" dirty="0" err="1" smtClean="0"/>
                        <a:t>소개수수료</a:t>
                      </a:r>
                      <a:r>
                        <a:rPr lang="en-US" altLang="ko-KR" sz="1600" b="1" dirty="0" smtClean="0"/>
                        <a:t>: 150</a:t>
                      </a:r>
                      <a:r>
                        <a:rPr lang="ko-KR" altLang="en-US" sz="1600" b="1" dirty="0" smtClean="0"/>
                        <a:t>만원  </a:t>
                      </a:r>
                      <a:endParaRPr lang="en-US" altLang="ko-KR" sz="1600" b="1" dirty="0" smtClean="0"/>
                    </a:p>
                    <a:p>
                      <a:pPr algn="l" latinLnBrk="1"/>
                      <a:r>
                        <a:rPr lang="en-US" altLang="ko-KR" sz="1600" b="1" dirty="0" smtClean="0"/>
                        <a:t>-</a:t>
                      </a:r>
                      <a:r>
                        <a:rPr lang="ko-KR" altLang="en-US" sz="1600" b="1" dirty="0" smtClean="0"/>
                        <a:t>부상</a:t>
                      </a:r>
                      <a:endParaRPr lang="en-US" altLang="ko-KR" sz="1600" b="1" dirty="0" smtClean="0"/>
                    </a:p>
                    <a:p>
                      <a:pPr algn="l" latinLnBrk="1"/>
                      <a:r>
                        <a:rPr lang="ko-KR" altLang="en-US" sz="1600" b="1" baseline="0" dirty="0" smtClean="0"/>
                        <a:t>  </a:t>
                      </a:r>
                      <a:r>
                        <a:rPr lang="ko-KR" altLang="en-US" sz="1600" b="1" dirty="0" err="1" smtClean="0"/>
                        <a:t>다이아몬드솔트</a:t>
                      </a:r>
                      <a:r>
                        <a:rPr lang="ko-KR" altLang="en-US" sz="1600" b="1" dirty="0" smtClean="0"/>
                        <a:t> 소 </a:t>
                      </a:r>
                      <a:r>
                        <a:rPr lang="en-US" altLang="ko-KR" sz="1600" b="1" dirty="0" smtClean="0"/>
                        <a:t>2</a:t>
                      </a:r>
                      <a:r>
                        <a:rPr lang="ko-KR" altLang="en-US" sz="1600" b="1" dirty="0" smtClean="0"/>
                        <a:t>병</a:t>
                      </a:r>
                      <a:endParaRPr lang="ko-KR" altLang="en-US" sz="1600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endParaRPr lang="en-US" altLang="ko-KR" sz="1200" b="1" dirty="0" smtClean="0"/>
                    </a:p>
                    <a:p>
                      <a:pPr algn="ctr" latinLnBrk="1"/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다이아몬드 </a:t>
                      </a:r>
                      <a:r>
                        <a:rPr lang="ko-KR" altLang="en-US" sz="1200" b="1" dirty="0" err="1" smtClean="0"/>
                        <a:t>솔트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소 </a:t>
                      </a:r>
                      <a:r>
                        <a:rPr lang="en-US" altLang="ko-KR" sz="1200" b="1" dirty="0" smtClean="0"/>
                        <a:t>1</a:t>
                      </a:r>
                      <a:r>
                        <a:rPr lang="ko-KR" altLang="en-US" sz="1200" b="1" dirty="0" smtClean="0"/>
                        <a:t>병 </a:t>
                      </a:r>
                      <a:r>
                        <a:rPr lang="en-US" altLang="ko-KR" sz="1200" b="1" dirty="0" smtClean="0"/>
                        <a:t>(4</a:t>
                      </a:r>
                      <a:r>
                        <a:rPr lang="ko-KR" altLang="en-US" sz="1200" b="1" dirty="0" smtClean="0"/>
                        <a:t>만원</a:t>
                      </a:r>
                      <a:r>
                        <a:rPr lang="en-US" altLang="ko-KR" sz="1200" b="1" dirty="0" smtClean="0"/>
                        <a:t>)</a:t>
                      </a:r>
                    </a:p>
                    <a:p>
                      <a:pPr algn="ctr" latinLnBrk="1"/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다이아몬드 </a:t>
                      </a:r>
                      <a:r>
                        <a:rPr lang="ko-KR" altLang="en-US" sz="1200" b="1" dirty="0" err="1" smtClean="0"/>
                        <a:t>솔트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en-US" altLang="ko-KR" sz="1200" b="1" dirty="0" smtClean="0"/>
                        <a:t>1</a:t>
                      </a:r>
                      <a:r>
                        <a:rPr lang="ko-KR" altLang="en-US" sz="1200" b="1" dirty="0" err="1" smtClean="0"/>
                        <a:t>셋트</a:t>
                      </a:r>
                      <a:r>
                        <a:rPr lang="ko-KR" altLang="en-US" sz="1200" b="1" dirty="0" smtClean="0"/>
                        <a:t> </a:t>
                      </a:r>
                      <a:r>
                        <a:rPr lang="en-US" altLang="ko-KR" sz="1200" b="1" dirty="0" smtClean="0"/>
                        <a:t>(15</a:t>
                      </a:r>
                      <a:r>
                        <a:rPr lang="ko-KR" altLang="en-US" sz="1200" b="1" dirty="0" smtClean="0"/>
                        <a:t>만원</a:t>
                      </a:r>
                      <a:r>
                        <a:rPr lang="en-US" altLang="ko-KR" sz="1200" b="1" dirty="0" smtClean="0"/>
                        <a:t>)</a:t>
                      </a:r>
                    </a:p>
                    <a:p>
                      <a:pPr algn="ctr" latinLnBrk="1"/>
                      <a:endParaRPr lang="ko-KR" altLang="en-US" sz="1200" b="1" dirty="0"/>
                    </a:p>
                    <a:p>
                      <a:pPr algn="ctr" latinLnBrk="1"/>
                      <a:r>
                        <a:rPr lang="en-US" altLang="ko-KR" sz="1200" b="1" dirty="0" smtClean="0"/>
                        <a:t>(</a:t>
                      </a:r>
                      <a:r>
                        <a:rPr lang="ko-KR" altLang="en-US" sz="1200" b="1" dirty="0" err="1" smtClean="0"/>
                        <a:t>솔트</a:t>
                      </a:r>
                      <a:r>
                        <a:rPr lang="ko-KR" altLang="en-US" sz="1200" b="1" dirty="0" smtClean="0"/>
                        <a:t> </a:t>
                      </a:r>
                      <a:r>
                        <a:rPr lang="en-US" altLang="ko-KR" sz="1200" b="1" dirty="0" smtClean="0"/>
                        <a:t>1</a:t>
                      </a:r>
                      <a:r>
                        <a:rPr lang="ko-KR" altLang="en-US" sz="1200" b="1" dirty="0" err="1" smtClean="0"/>
                        <a:t>셋트</a:t>
                      </a:r>
                      <a:r>
                        <a:rPr lang="en-US" altLang="ko-KR" sz="1200" b="1" dirty="0" smtClean="0"/>
                        <a:t>/</a:t>
                      </a:r>
                      <a:r>
                        <a:rPr lang="ko-KR" altLang="en-US" sz="1200" b="1" dirty="0" smtClean="0"/>
                        <a:t>유보</a:t>
                      </a:r>
                      <a:r>
                        <a:rPr lang="en-US" altLang="ko-KR" sz="1200" b="1" dirty="0" smtClean="0"/>
                        <a:t>)</a:t>
                      </a:r>
                    </a:p>
                    <a:p>
                      <a:pPr algn="ctr" latinLnBrk="1"/>
                      <a:r>
                        <a:rPr lang="ko-KR" altLang="en-US" sz="1200" b="1" dirty="0" smtClean="0"/>
                        <a:t>소금 </a:t>
                      </a:r>
                      <a:r>
                        <a:rPr lang="en-US" altLang="ko-KR" sz="1200" b="1" dirty="0" smtClean="0"/>
                        <a:t>2</a:t>
                      </a:r>
                      <a:r>
                        <a:rPr lang="ko-KR" altLang="en-US" sz="1200" b="1" dirty="0" smtClean="0"/>
                        <a:t>병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치분 </a:t>
                      </a:r>
                      <a:r>
                        <a:rPr lang="en-US" altLang="ko-KR" sz="1200" b="1" dirty="0" smtClean="0"/>
                        <a:t>1</a:t>
                      </a:r>
                      <a:r>
                        <a:rPr lang="ko-KR" altLang="en-US" sz="1200" b="1" dirty="0" smtClean="0"/>
                        <a:t>병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비누 </a:t>
                      </a:r>
                      <a:r>
                        <a:rPr lang="en-US" altLang="ko-KR" sz="1200" b="1" dirty="0" smtClean="0"/>
                        <a:t>1</a:t>
                      </a:r>
                      <a:r>
                        <a:rPr lang="ko-KR" altLang="en-US" sz="1200" b="1" dirty="0" smtClean="0"/>
                        <a:t>개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ko-KR" altLang="en-US" sz="1200" b="1" dirty="0" smtClean="0"/>
                        <a:t>책자 </a:t>
                      </a:r>
                      <a:r>
                        <a:rPr lang="en-US" altLang="ko-KR" sz="1200" b="1" dirty="0" smtClean="0"/>
                        <a:t>1</a:t>
                      </a:r>
                      <a:r>
                        <a:rPr lang="ko-KR" altLang="en-US" sz="1200" b="1" dirty="0" smtClean="0"/>
                        <a:t>권</a:t>
                      </a:r>
                      <a:endParaRPr lang="en-US" altLang="ko-KR" sz="1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062317"/>
                  </a:ext>
                </a:extLst>
              </a:tr>
              <a:tr h="90658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/>
                        <a:t>지사</a:t>
                      </a:r>
                      <a:r>
                        <a:rPr lang="ko-KR" altLang="en-US" sz="1600" b="1" dirty="0" smtClean="0"/>
                        <a:t> </a:t>
                      </a:r>
                      <a:endParaRPr lang="en-US" altLang="ko-KR" sz="1600" b="1" dirty="0" smtClean="0"/>
                    </a:p>
                    <a:p>
                      <a:pPr algn="ctr" latinLnBrk="1"/>
                      <a:r>
                        <a:rPr lang="en-US" altLang="ko-KR" sz="1600" b="1" dirty="0" smtClean="0"/>
                        <a:t>(5+5+5)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/>
                        <a:t>-</a:t>
                      </a:r>
                      <a:r>
                        <a:rPr lang="ko-KR" altLang="en-US" sz="1600" b="1" dirty="0" smtClean="0"/>
                        <a:t>수소미전수기 </a:t>
                      </a:r>
                      <a:r>
                        <a:rPr lang="en-US" altLang="ko-KR" sz="1600" b="1" dirty="0" smtClean="0"/>
                        <a:t>5</a:t>
                      </a:r>
                      <a:r>
                        <a:rPr lang="ko-KR" altLang="en-US" sz="1600" b="1" dirty="0" smtClean="0"/>
                        <a:t>대</a:t>
                      </a:r>
                      <a:endParaRPr lang="en-US" altLang="ko-KR" sz="1600" b="1" dirty="0" smtClean="0"/>
                    </a:p>
                    <a:p>
                      <a:pPr algn="l" latinLnBrk="1"/>
                      <a:r>
                        <a:rPr lang="en-US" altLang="ko-KR" sz="1600" b="1" dirty="0" smtClean="0"/>
                        <a:t>-</a:t>
                      </a:r>
                      <a:r>
                        <a:rPr lang="ko-KR" altLang="en-US" sz="1600" b="1" dirty="0" smtClean="0"/>
                        <a:t>옵션</a:t>
                      </a:r>
                      <a:r>
                        <a:rPr lang="en-US" altLang="ko-KR" sz="1600" b="1" dirty="0" smtClean="0"/>
                        <a:t>) </a:t>
                      </a:r>
                      <a:r>
                        <a:rPr lang="ko-KR" altLang="en-US" sz="1600" b="1" dirty="0" smtClean="0"/>
                        <a:t>공기멸균정화기</a:t>
                      </a:r>
                      <a:r>
                        <a:rPr lang="en-US" altLang="ko-KR" sz="1600" b="1" baseline="0" dirty="0" smtClean="0"/>
                        <a:t> </a:t>
                      </a:r>
                      <a:r>
                        <a:rPr lang="ko-KR" altLang="en-US" sz="1600" b="1" dirty="0" smtClean="0"/>
                        <a:t>차량용 </a:t>
                      </a:r>
                      <a:r>
                        <a:rPr lang="en-US" altLang="ko-KR" sz="1600" b="1" dirty="0" smtClean="0"/>
                        <a:t>5</a:t>
                      </a:r>
                      <a:r>
                        <a:rPr lang="ko-KR" altLang="en-US" sz="1600" b="1" dirty="0" smtClean="0"/>
                        <a:t>대</a:t>
                      </a:r>
                    </a:p>
                    <a:p>
                      <a:pPr algn="l" latinLnBrk="1"/>
                      <a:r>
                        <a:rPr lang="en-US" altLang="ko-KR" sz="1600" b="1" dirty="0" smtClean="0"/>
                        <a:t>-</a:t>
                      </a:r>
                      <a:r>
                        <a:rPr lang="ko-KR" altLang="en-US" sz="1600" b="1" dirty="0" smtClean="0"/>
                        <a:t>옵션</a:t>
                      </a:r>
                      <a:r>
                        <a:rPr lang="en-US" altLang="ko-KR" sz="1600" b="1" dirty="0" smtClean="0"/>
                        <a:t>) </a:t>
                      </a:r>
                      <a:r>
                        <a:rPr lang="ko-KR" altLang="en-US" sz="1600" b="1" dirty="0" smtClean="0"/>
                        <a:t>다이아몬드 </a:t>
                      </a:r>
                      <a:r>
                        <a:rPr lang="ko-KR" altLang="en-US" sz="1600" b="1" dirty="0" err="1" smtClean="0"/>
                        <a:t>솔트</a:t>
                      </a:r>
                      <a:r>
                        <a:rPr lang="ko-KR" altLang="en-US" sz="1600" b="1" dirty="0" smtClean="0"/>
                        <a:t> </a:t>
                      </a:r>
                      <a:r>
                        <a:rPr lang="en-US" altLang="ko-KR" sz="1600" b="1" dirty="0" smtClean="0"/>
                        <a:t>(</a:t>
                      </a:r>
                      <a:r>
                        <a:rPr lang="ko-KR" altLang="en-US" sz="1600" b="1" dirty="0" smtClean="0"/>
                        <a:t>소</a:t>
                      </a:r>
                      <a:r>
                        <a:rPr lang="en-US" altLang="ko-KR" sz="1600" b="1" dirty="0" smtClean="0"/>
                        <a:t>) 5</a:t>
                      </a:r>
                      <a:r>
                        <a:rPr lang="ko-KR" altLang="en-US" sz="1600" b="1" dirty="0" smtClean="0"/>
                        <a:t>병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/>
                        <a:t>-</a:t>
                      </a:r>
                      <a:r>
                        <a:rPr lang="ko-KR" altLang="en-US" sz="1600" b="1" dirty="0" err="1" smtClean="0"/>
                        <a:t>소개수수료</a:t>
                      </a:r>
                      <a:r>
                        <a:rPr lang="en-US" altLang="ko-KR" sz="1600" b="1" dirty="0" smtClean="0"/>
                        <a:t>: 350</a:t>
                      </a:r>
                      <a:r>
                        <a:rPr lang="ko-KR" altLang="en-US" sz="1600" b="1" dirty="0" smtClean="0"/>
                        <a:t>만원</a:t>
                      </a:r>
                      <a:endParaRPr lang="en-US" altLang="ko-KR" sz="1600" b="1" dirty="0" smtClean="0"/>
                    </a:p>
                    <a:p>
                      <a:pPr algn="l" latinLnBrk="1"/>
                      <a:r>
                        <a:rPr lang="en-US" altLang="ko-KR" sz="1600" b="1" dirty="0" smtClean="0"/>
                        <a:t>-</a:t>
                      </a:r>
                      <a:r>
                        <a:rPr lang="ko-KR" altLang="en-US" sz="1600" b="1" dirty="0" smtClean="0"/>
                        <a:t>부상</a:t>
                      </a:r>
                      <a:endParaRPr lang="en-US" altLang="ko-KR" sz="1600" b="1" dirty="0" smtClean="0"/>
                    </a:p>
                    <a:p>
                      <a:pPr algn="l" latinLnBrk="1"/>
                      <a:r>
                        <a:rPr lang="en-US" altLang="ko-KR" sz="1600" b="1" dirty="0" smtClean="0"/>
                        <a:t>   </a:t>
                      </a:r>
                      <a:r>
                        <a:rPr lang="ko-KR" altLang="en-US" sz="1600" b="1" dirty="0" err="1" smtClean="0"/>
                        <a:t>다이아몬드솔트</a:t>
                      </a:r>
                      <a:r>
                        <a:rPr lang="ko-KR" altLang="en-US" sz="1600" b="1" dirty="0" smtClean="0"/>
                        <a:t> 소 </a:t>
                      </a:r>
                      <a:r>
                        <a:rPr lang="en-US" altLang="ko-KR" sz="1600" b="1" dirty="0" smtClean="0"/>
                        <a:t>5</a:t>
                      </a:r>
                      <a:r>
                        <a:rPr lang="ko-KR" altLang="en-US" sz="1600" b="1" dirty="0" smtClean="0"/>
                        <a:t>병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7107098"/>
                  </a:ext>
                </a:extLst>
              </a:tr>
              <a:tr h="8225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다이아몬드 </a:t>
                      </a:r>
                      <a:r>
                        <a:rPr lang="ko-KR" altLang="en-US" sz="1600" b="1" dirty="0" err="1" smtClean="0"/>
                        <a:t>솔트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일반 공급가</a:t>
                      </a:r>
                      <a:endParaRPr lang="en-US" altLang="ko-KR" sz="1600" b="1" dirty="0" smtClean="0"/>
                    </a:p>
                    <a:p>
                      <a:pPr algn="ctr" latinLnBrk="1"/>
                      <a:r>
                        <a:rPr lang="en-US" altLang="ko-KR" sz="1600" b="1" dirty="0" smtClean="0"/>
                        <a:t>1</a:t>
                      </a:r>
                      <a:r>
                        <a:rPr lang="ko-KR" altLang="en-US" sz="1600" b="1" dirty="0" smtClean="0"/>
                        <a:t>병 </a:t>
                      </a:r>
                      <a:r>
                        <a:rPr lang="en-US" altLang="ko-KR" sz="1600" b="1" dirty="0" smtClean="0"/>
                        <a:t>(</a:t>
                      </a:r>
                      <a:r>
                        <a:rPr lang="ko-KR" altLang="en-US" sz="1600" b="1" dirty="0" smtClean="0"/>
                        <a:t>소</a:t>
                      </a:r>
                      <a:r>
                        <a:rPr lang="en-US" altLang="ko-KR" sz="1600" b="1" dirty="0" smtClean="0"/>
                        <a:t>) 4</a:t>
                      </a:r>
                      <a:r>
                        <a:rPr lang="ko-KR" altLang="en-US" sz="1600" b="1" dirty="0" smtClean="0"/>
                        <a:t>만원</a:t>
                      </a:r>
                      <a:endParaRPr lang="en-US" altLang="ko-KR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추석 </a:t>
                      </a:r>
                      <a:r>
                        <a:rPr lang="ko-KR" altLang="en-US" sz="1600" b="1" dirty="0" err="1" smtClean="0"/>
                        <a:t>특판가</a:t>
                      </a:r>
                      <a:endParaRPr lang="en-US" altLang="ko-KR" sz="1600" b="1" dirty="0" smtClean="0"/>
                    </a:p>
                    <a:p>
                      <a:pPr algn="ctr" latinLnBrk="1"/>
                      <a:r>
                        <a:rPr lang="en-US" altLang="ko-KR" sz="1600" b="1" dirty="0" smtClean="0"/>
                        <a:t>1</a:t>
                      </a:r>
                      <a:r>
                        <a:rPr lang="ko-KR" altLang="en-US" sz="1600" b="1" dirty="0" smtClean="0"/>
                        <a:t>병 </a:t>
                      </a:r>
                      <a:r>
                        <a:rPr lang="en-US" altLang="ko-KR" sz="1600" b="1" dirty="0" smtClean="0"/>
                        <a:t>(</a:t>
                      </a:r>
                      <a:r>
                        <a:rPr lang="ko-KR" altLang="en-US" sz="1600" b="1" dirty="0" smtClean="0"/>
                        <a:t>소</a:t>
                      </a:r>
                      <a:r>
                        <a:rPr lang="en-US" altLang="ko-KR" sz="1600" b="1" dirty="0" smtClean="0"/>
                        <a:t>) 2</a:t>
                      </a:r>
                      <a:r>
                        <a:rPr lang="ko-KR" altLang="en-US" sz="1600" b="1" dirty="0" smtClean="0"/>
                        <a:t>만원</a:t>
                      </a:r>
                      <a:endParaRPr lang="en-US" altLang="ko-KR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지사장</a:t>
                      </a:r>
                      <a:r>
                        <a:rPr lang="en-US" altLang="ko-KR" sz="1600" b="1" dirty="0" smtClean="0"/>
                        <a:t>,</a:t>
                      </a:r>
                      <a:r>
                        <a:rPr lang="ko-KR" altLang="en-US" sz="1600" b="1" dirty="0" smtClean="0"/>
                        <a:t>센터장</a:t>
                      </a:r>
                      <a:endParaRPr lang="en-US" altLang="ko-KR" sz="1600" b="1" dirty="0" smtClean="0"/>
                    </a:p>
                    <a:p>
                      <a:pPr algn="ctr" latinLnBrk="1"/>
                      <a:r>
                        <a:rPr lang="ko-KR" altLang="en-US" sz="1600" b="1" smtClean="0"/>
                        <a:t>구분 없음</a:t>
                      </a:r>
                      <a:endParaRPr lang="ko-KR" altLang="en-US" sz="1600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043110"/>
                  </a:ext>
                </a:extLst>
              </a:tr>
              <a:tr h="2074341">
                <a:tc gridSpan="5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주</a:t>
                      </a:r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) CM</a:t>
                      </a:r>
                      <a:r>
                        <a:rPr lang="en-US" altLang="ko-KR" sz="24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ko-KR" altLang="en-US" sz="2400" b="1" baseline="0" dirty="0" smtClean="0">
                          <a:solidFill>
                            <a:srgbClr val="C00000"/>
                          </a:solidFill>
                        </a:rPr>
                        <a:t>회사창립기념 및 추석맞이 특별 프로모션</a:t>
                      </a:r>
                      <a:r>
                        <a:rPr lang="ko-KR" altLang="en-US" sz="2400" b="1" baseline="0" dirty="0" smtClean="0"/>
                        <a:t> </a:t>
                      </a:r>
                      <a:endParaRPr lang="en-US" altLang="ko-KR" sz="2400" b="1" baseline="0" dirty="0" smtClean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400" b="1" baseline="0" dirty="0" smtClean="0"/>
                        <a:t>(</a:t>
                      </a:r>
                      <a:r>
                        <a:rPr lang="ko-KR" altLang="en-US" sz="2400" b="1" baseline="0" dirty="0" smtClean="0"/>
                        <a:t>상기와 같이 </a:t>
                      </a:r>
                      <a:r>
                        <a:rPr lang="en-US" altLang="ko-KR" sz="2400" b="1" baseline="0" dirty="0" smtClean="0"/>
                        <a:t>9</a:t>
                      </a:r>
                      <a:r>
                        <a:rPr lang="ko-KR" altLang="en-US" sz="2400" b="1" baseline="0" dirty="0" smtClean="0"/>
                        <a:t>월</a:t>
                      </a:r>
                      <a:r>
                        <a:rPr lang="en-US" altLang="ko-KR" sz="2400" b="1" baseline="0" dirty="0" smtClean="0"/>
                        <a:t>,</a:t>
                      </a:r>
                      <a:r>
                        <a:rPr lang="ko-KR" altLang="en-US" sz="2400" b="1" baseline="0" dirty="0" smtClean="0"/>
                        <a:t> </a:t>
                      </a:r>
                      <a:r>
                        <a:rPr lang="en-US" altLang="ko-KR" sz="2400" b="1" baseline="0" dirty="0" smtClean="0"/>
                        <a:t>1</a:t>
                      </a:r>
                      <a:r>
                        <a:rPr lang="ko-KR" altLang="en-US" sz="2400" b="1" baseline="0" dirty="0" smtClean="0"/>
                        <a:t>개월간 시행합니다</a:t>
                      </a:r>
                      <a:r>
                        <a:rPr lang="en-US" altLang="ko-KR" sz="2400" b="1" baseline="0" dirty="0" smtClean="0"/>
                        <a:t>.)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2400" b="1" baseline="0" dirty="0" smtClean="0"/>
                        <a:t>수당 지급일</a:t>
                      </a:r>
                      <a:r>
                        <a:rPr lang="en-US" altLang="ko-KR" sz="2400" b="1" baseline="0" dirty="0" smtClean="0"/>
                        <a:t>: </a:t>
                      </a:r>
                      <a:r>
                        <a:rPr lang="ko-KR" altLang="en-US" sz="2400" b="1" baseline="0" dirty="0" smtClean="0"/>
                        <a:t>월요일 마감 목요일  지급함</a:t>
                      </a:r>
                      <a:endParaRPr lang="en-US" altLang="ko-KR" sz="2400" b="1" baseline="0" dirty="0" smtClean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800" b="1" baseline="0" dirty="0" smtClean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ko-KR" altLang="en-US" sz="1800" b="1" baseline="0" dirty="0" smtClean="0">
                          <a:solidFill>
                            <a:srgbClr val="C00000"/>
                          </a:solidFill>
                        </a:rPr>
                        <a:t>수당 </a:t>
                      </a:r>
                      <a:r>
                        <a:rPr lang="ko-KR" altLang="en-US" sz="1800" b="1" baseline="0" dirty="0" err="1" smtClean="0">
                          <a:solidFill>
                            <a:srgbClr val="C00000"/>
                          </a:solidFill>
                        </a:rPr>
                        <a:t>지급표</a:t>
                      </a:r>
                      <a:r>
                        <a:rPr lang="en-US" altLang="ko-KR" sz="1800" b="1" baseline="0" dirty="0" smtClean="0">
                          <a:solidFill>
                            <a:srgbClr val="C00000"/>
                          </a:solidFill>
                        </a:rPr>
                        <a:t>: </a:t>
                      </a:r>
                      <a:r>
                        <a:rPr lang="ko-KR" altLang="en-US" sz="1800" b="1" baseline="0" dirty="0" smtClean="0">
                          <a:solidFill>
                            <a:srgbClr val="C00000"/>
                          </a:solidFill>
                        </a:rPr>
                        <a:t>별첨</a:t>
                      </a:r>
                      <a:r>
                        <a:rPr lang="en-US" altLang="ko-KR" sz="1800" b="1" baseline="0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ko-KR" alt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2644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89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직선 연결선 23"/>
          <p:cNvCxnSpPr/>
          <p:nvPr/>
        </p:nvCxnSpPr>
        <p:spPr>
          <a:xfrm>
            <a:off x="7365070" y="4266739"/>
            <a:ext cx="15243" cy="6744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1803476" y="4228362"/>
            <a:ext cx="4737" cy="8568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모서리가 둥근 직사각형 2"/>
          <p:cNvSpPr/>
          <p:nvPr/>
        </p:nvSpPr>
        <p:spPr>
          <a:xfrm>
            <a:off x="1259631" y="332656"/>
            <a:ext cx="6543069" cy="649746"/>
          </a:xfrm>
          <a:prstGeom prst="roundRect">
            <a:avLst>
              <a:gd name="adj" fmla="val 491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i="1" dirty="0" smtClean="0">
                <a:solidFill>
                  <a:srgbClr val="FFC000"/>
                </a:solidFill>
              </a:rPr>
              <a:t> 창업 및 경영 시스템</a:t>
            </a:r>
            <a:endParaRPr lang="en-US" altLang="ko-KR" sz="2000" b="1" i="1" dirty="0" smtClean="0">
              <a:solidFill>
                <a:schemeClr val="bg1"/>
              </a:solidFill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6195568" y="5198846"/>
            <a:ext cx="2336872" cy="687276"/>
          </a:xfrm>
          <a:prstGeom prst="roundRect">
            <a:avLst>
              <a:gd name="adj" fmla="val 925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◑ </a:t>
            </a:r>
            <a:r>
              <a:rPr lang="ko-KR" altLang="en-US" b="1" dirty="0" err="1" smtClean="0">
                <a:solidFill>
                  <a:schemeClr val="tx1"/>
                </a:solidFill>
              </a:rPr>
              <a:t>전기발전기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r>
              <a:rPr lang="ko-KR" altLang="en-US" b="1" dirty="0" smtClean="0">
                <a:solidFill>
                  <a:schemeClr val="tx1"/>
                </a:solidFill>
              </a:rPr>
              <a:t>    </a:t>
            </a:r>
            <a:r>
              <a:rPr lang="ko-KR" altLang="en-US" b="1" dirty="0" err="1" smtClean="0">
                <a:solidFill>
                  <a:schemeClr val="tx1"/>
                </a:solidFill>
              </a:rPr>
              <a:t>전기보일러</a:t>
            </a:r>
            <a:r>
              <a:rPr lang="en-US" altLang="ko-KR" b="1" dirty="0" smtClean="0">
                <a:solidFill>
                  <a:schemeClr val="tx1"/>
                </a:solidFill>
              </a:rPr>
              <a:t>,  LED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626084" y="5157192"/>
            <a:ext cx="2361740" cy="4477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◑ </a:t>
            </a:r>
            <a:r>
              <a:rPr lang="ko-KR" altLang="en-US" b="1" dirty="0" smtClean="0">
                <a:solidFill>
                  <a:schemeClr val="tx1"/>
                </a:solidFill>
              </a:rPr>
              <a:t>공기 </a:t>
            </a:r>
            <a:r>
              <a:rPr lang="ko-KR" altLang="en-US" b="1" dirty="0" err="1" smtClean="0">
                <a:solidFill>
                  <a:schemeClr val="tx1"/>
                </a:solidFill>
              </a:rPr>
              <a:t>멸균정화기</a:t>
            </a:r>
            <a:endParaRPr lang="en-US" altLang="ko-KR" b="1" dirty="0" smtClean="0">
              <a:solidFill>
                <a:schemeClr val="tx1"/>
              </a:solidFill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611560" y="5655563"/>
            <a:ext cx="2361741" cy="662607"/>
          </a:xfrm>
          <a:prstGeom prst="roundRect">
            <a:avLst>
              <a:gd name="adj" fmla="val 1124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◑ 생활복지</a:t>
            </a:r>
            <a:endParaRPr lang="en-US" altLang="ko-KR" sz="900" b="1" dirty="0" smtClean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14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후불제 토탈 </a:t>
            </a:r>
            <a:r>
              <a:rPr lang="ko-KR" altLang="en-US" sz="1400" b="1" dirty="0" err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풀상조</a:t>
            </a:r>
            <a:r>
              <a:rPr lang="ko-KR" altLang="en-US" sz="14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</a:t>
            </a:r>
            <a:r>
              <a:rPr lang="en-US" altLang="ko-KR" sz="14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4532370" y="2209068"/>
            <a:ext cx="3124" cy="28761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모서리가 둥근 직사각형 35"/>
          <p:cNvSpPr/>
          <p:nvPr/>
        </p:nvSpPr>
        <p:spPr>
          <a:xfrm>
            <a:off x="6195568" y="5934176"/>
            <a:ext cx="2336872" cy="3839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◑ </a:t>
            </a:r>
            <a:r>
              <a:rPr lang="ko-KR" altLang="en-US" b="1" dirty="0" smtClean="0">
                <a:solidFill>
                  <a:schemeClr val="tx1"/>
                </a:solidFill>
              </a:rPr>
              <a:t>전기자동차 </a:t>
            </a:r>
            <a:r>
              <a:rPr lang="en-US" altLang="ko-KR" b="1" dirty="0" smtClean="0">
                <a:solidFill>
                  <a:schemeClr val="tx1"/>
                </a:solidFill>
              </a:rPr>
              <a:t>(GM)</a:t>
            </a:r>
          </a:p>
        </p:txBody>
      </p:sp>
      <p:sp>
        <p:nvSpPr>
          <p:cNvPr id="30" name="모서리가 둥근 직사각형 29"/>
          <p:cNvSpPr/>
          <p:nvPr/>
        </p:nvSpPr>
        <p:spPr>
          <a:xfrm>
            <a:off x="3511300" y="4365104"/>
            <a:ext cx="2099576" cy="94083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</a:rPr>
              <a:t>[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비대면</a:t>
            </a:r>
            <a:r>
              <a:rPr lang="ko-KR" altLang="en-US" b="1" dirty="0" smtClean="0">
                <a:solidFill>
                  <a:schemeClr val="tx1"/>
                </a:solidFill>
              </a:rPr>
              <a:t> 창업 사업</a:t>
            </a:r>
            <a:r>
              <a:rPr lang="en-US" altLang="ko-KR" b="1" dirty="0" smtClean="0">
                <a:solidFill>
                  <a:schemeClr val="tx1"/>
                </a:solidFill>
              </a:rPr>
              <a:t>] </a:t>
            </a:r>
            <a:endParaRPr lang="en-US" altLang="ko-KR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600" b="1" dirty="0" smtClean="0">
                <a:solidFill>
                  <a:srgbClr val="C00000"/>
                </a:solidFill>
              </a:rPr>
              <a:t>원 포인트 조직구성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수수료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직판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후원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2715940" y="2132856"/>
            <a:ext cx="3600400" cy="1215426"/>
            <a:chOff x="2709672" y="1944212"/>
            <a:chExt cx="3158471" cy="1308876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2709672" y="1944212"/>
              <a:ext cx="3158471" cy="1187416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 smtClean="0"/>
                <a:t> </a:t>
              </a:r>
              <a:endParaRPr lang="en-US" altLang="ko-KR" sz="2000" b="1" dirty="0" smtClean="0"/>
            </a:p>
            <a:p>
              <a:r>
                <a:rPr lang="ko-KR" altLang="en-US" b="1" dirty="0" smtClean="0">
                  <a:solidFill>
                    <a:srgbClr val="FFC000"/>
                  </a:solidFill>
                </a:rPr>
                <a:t>   센터 </a:t>
              </a:r>
              <a:r>
                <a:rPr lang="en-US" altLang="ko-KR" b="1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b="1" dirty="0" err="1" smtClean="0">
                  <a:solidFill>
                    <a:schemeClr val="bg1"/>
                  </a:solidFill>
                </a:rPr>
                <a:t>무점포</a:t>
              </a:r>
              <a:r>
                <a:rPr lang="en-US" altLang="ko-KR" b="1" dirty="0" smtClean="0">
                  <a:solidFill>
                    <a:schemeClr val="bg1"/>
                  </a:solidFill>
                </a:rPr>
                <a:t>,</a:t>
              </a:r>
              <a:r>
                <a:rPr lang="ko-KR" altLang="en-US" b="1" dirty="0" smtClean="0">
                  <a:solidFill>
                    <a:schemeClr val="bg1"/>
                  </a:solidFill>
                </a:rPr>
                <a:t>무자본</a:t>
              </a:r>
              <a:r>
                <a:rPr lang="en-US" altLang="ko-KR" b="1" dirty="0" smtClean="0">
                  <a:solidFill>
                    <a:schemeClr val="bg1"/>
                  </a:solidFill>
                </a:rPr>
                <a:t>,</a:t>
              </a:r>
              <a:r>
                <a:rPr lang="ko-KR" altLang="en-US" b="1" dirty="0" err="1" smtClean="0">
                  <a:solidFill>
                    <a:schemeClr val="bg1"/>
                  </a:solidFill>
                </a:rPr>
                <a:t>무지역</a:t>
              </a:r>
              <a:r>
                <a:rPr lang="en-US" altLang="ko-KR" b="1" dirty="0" smtClean="0">
                  <a:solidFill>
                    <a:schemeClr val="bg1"/>
                  </a:solidFill>
                </a:rPr>
                <a:t>)</a:t>
              </a:r>
              <a:r>
                <a:rPr lang="ko-KR" altLang="en-US" b="1" dirty="0" smtClean="0">
                  <a:solidFill>
                    <a:srgbClr val="FFC000"/>
                  </a:solidFill>
                </a:rPr>
                <a:t> </a:t>
              </a:r>
              <a:endParaRPr lang="en-US" altLang="ko-KR" b="1" dirty="0">
                <a:solidFill>
                  <a:srgbClr val="FFC000"/>
                </a:solidFill>
              </a:endParaRPr>
            </a:p>
            <a:p>
              <a:r>
                <a:rPr lang="ko-KR" altLang="en-US" b="1" dirty="0" smtClean="0">
                  <a:solidFill>
                    <a:srgbClr val="FFC000"/>
                  </a:solidFill>
                </a:rPr>
                <a:t>   지사 </a:t>
              </a:r>
              <a:r>
                <a:rPr lang="en-US" altLang="ko-KR" b="1" dirty="0" smtClean="0">
                  <a:solidFill>
                    <a:schemeClr val="bg1"/>
                  </a:solidFill>
                </a:rPr>
                <a:t>(25</a:t>
              </a:r>
              <a:r>
                <a:rPr lang="ko-KR" altLang="en-US" b="1" dirty="0" smtClean="0">
                  <a:solidFill>
                    <a:schemeClr val="bg1"/>
                  </a:solidFill>
                </a:rPr>
                <a:t>개</a:t>
              </a:r>
              <a:r>
                <a:rPr lang="en-US" altLang="ko-KR" b="1" dirty="0" smtClean="0">
                  <a:solidFill>
                    <a:schemeClr val="bg1"/>
                  </a:solidFill>
                </a:rPr>
                <a:t>--</a:t>
              </a:r>
              <a:r>
                <a:rPr lang="ko-KR" altLang="en-US" b="1" dirty="0" smtClean="0">
                  <a:solidFill>
                    <a:schemeClr val="bg1"/>
                  </a:solidFill>
                </a:rPr>
                <a:t>로컬 센터 관리</a:t>
              </a:r>
              <a:r>
                <a:rPr lang="en-US" altLang="ko-KR" b="1" dirty="0" smtClean="0">
                  <a:solidFill>
                    <a:schemeClr val="bg1"/>
                  </a:solidFill>
                </a:rPr>
                <a:t>)</a:t>
              </a:r>
              <a:endParaRPr lang="en-US" altLang="ko-KR" sz="2000" b="1" dirty="0" smtClean="0">
                <a:solidFill>
                  <a:schemeClr val="bg1"/>
                </a:solidFill>
              </a:endParaRPr>
            </a:p>
            <a:p>
              <a:pPr algn="ctr"/>
              <a:endParaRPr lang="en-US" altLang="ko-KR" sz="20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20" name="모서리가 둥근 직사각형 19"/>
            <p:cNvSpPr/>
            <p:nvPr/>
          </p:nvSpPr>
          <p:spPr>
            <a:xfrm>
              <a:off x="2709672" y="2791154"/>
              <a:ext cx="3158471" cy="461934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b="1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◑ </a:t>
              </a:r>
              <a:r>
                <a:rPr lang="ko-KR" altLang="en-US" b="1" dirty="0" smtClean="0">
                  <a:solidFill>
                    <a:schemeClr val="tx1"/>
                  </a:solidFill>
                </a:rPr>
                <a:t>수소미전수기 </a:t>
              </a:r>
              <a:r>
                <a:rPr lang="en-US" altLang="ko-KR" sz="1400" b="1" dirty="0">
                  <a:solidFill>
                    <a:schemeClr val="tx1"/>
                  </a:solidFill>
                </a:rPr>
                <a:t> </a:t>
              </a:r>
              <a:r>
                <a:rPr lang="en-US" altLang="ko-KR" sz="1400" b="1" dirty="0" smtClean="0">
                  <a:solidFill>
                    <a:schemeClr val="tx1"/>
                  </a:solidFill>
                </a:rPr>
                <a:t> </a:t>
              </a:r>
              <a:r>
                <a:rPr lang="en-US" altLang="ko-KR" sz="1400" b="1" dirty="0" smtClean="0">
                  <a:solidFill>
                    <a:srgbClr val="C00000"/>
                  </a:solidFill>
                </a:rPr>
                <a:t>(</a:t>
              </a:r>
              <a:r>
                <a:rPr lang="ko-KR" altLang="en-US" sz="1400" b="1" dirty="0" smtClean="0">
                  <a:solidFill>
                    <a:srgbClr val="C00000"/>
                  </a:solidFill>
                </a:rPr>
                <a:t>국책선정제품</a:t>
              </a:r>
              <a:r>
                <a:rPr lang="en-US" altLang="ko-KR" sz="1400" b="1" dirty="0" smtClean="0">
                  <a:solidFill>
                    <a:srgbClr val="C00000"/>
                  </a:solidFill>
                </a:rPr>
                <a:t>)</a:t>
              </a:r>
            </a:p>
          </p:txBody>
        </p:sp>
      </p:grpSp>
      <p:cxnSp>
        <p:nvCxnSpPr>
          <p:cNvPr id="32" name="직선 연결선 31"/>
          <p:cNvCxnSpPr/>
          <p:nvPr/>
        </p:nvCxnSpPr>
        <p:spPr>
          <a:xfrm>
            <a:off x="2735295" y="3940330"/>
            <a:ext cx="3780921" cy="7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모서리가 둥근 직사각형 26"/>
          <p:cNvSpPr/>
          <p:nvPr/>
        </p:nvSpPr>
        <p:spPr>
          <a:xfrm>
            <a:off x="6195569" y="4653136"/>
            <a:ext cx="2336871" cy="4976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◑ </a:t>
            </a:r>
            <a:r>
              <a:rPr lang="ko-KR" altLang="en-US" b="1" dirty="0" err="1" smtClean="0">
                <a:solidFill>
                  <a:schemeClr val="tx1"/>
                </a:solidFill>
              </a:rPr>
              <a:t>전기랜지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</a:rPr>
              <a:t>인덕션</a:t>
            </a:r>
            <a:endParaRPr lang="en-US" altLang="ko-KR" b="1" dirty="0" smtClean="0">
              <a:solidFill>
                <a:schemeClr val="tx1"/>
              </a:solidFill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622235" y="4664154"/>
            <a:ext cx="2361741" cy="496203"/>
          </a:xfrm>
          <a:prstGeom prst="roundRect">
            <a:avLst>
              <a:gd name="adj" fmla="val 1124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◑ </a:t>
            </a:r>
            <a:r>
              <a:rPr lang="ko-KR" altLang="en-US" b="1" dirty="0" smtClean="0">
                <a:solidFill>
                  <a:schemeClr val="tx1"/>
                </a:solidFill>
              </a:rPr>
              <a:t>다이아몬드 </a:t>
            </a:r>
            <a:r>
              <a:rPr lang="ko-KR" altLang="en-US" b="1" dirty="0" err="1" smtClean="0">
                <a:solidFill>
                  <a:schemeClr val="tx1"/>
                </a:solidFill>
              </a:rPr>
              <a:t>솔트</a:t>
            </a:r>
            <a:endParaRPr lang="en-US" altLang="ko-KR" b="1" dirty="0" smtClean="0">
              <a:solidFill>
                <a:schemeClr val="tx1"/>
              </a:solidFill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6378153" y="3553738"/>
            <a:ext cx="1899637" cy="713001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</a:rPr>
              <a:t>에코 전기 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600" b="1" dirty="0" smtClean="0">
                <a:solidFill>
                  <a:schemeClr val="bg1"/>
                </a:solidFill>
              </a:rPr>
              <a:t>에너지</a:t>
            </a:r>
            <a:endParaRPr lang="en-US" altLang="ko-KR" sz="1600" b="1" dirty="0" smtClean="0">
              <a:solidFill>
                <a:schemeClr val="bg1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2987824" y="1052736"/>
            <a:ext cx="2904652" cy="1556760"/>
            <a:chOff x="2821396" y="876582"/>
            <a:chExt cx="2650729" cy="1556760"/>
          </a:xfrm>
        </p:grpSpPr>
        <p:grpSp>
          <p:nvGrpSpPr>
            <p:cNvPr id="33" name="그룹 32"/>
            <p:cNvGrpSpPr/>
            <p:nvPr/>
          </p:nvGrpSpPr>
          <p:grpSpPr>
            <a:xfrm>
              <a:off x="2821396" y="876582"/>
              <a:ext cx="1174788" cy="1556760"/>
              <a:chOff x="6156176" y="3196037"/>
              <a:chExt cx="1008112" cy="1754330"/>
            </a:xfrm>
          </p:grpSpPr>
          <p:grpSp>
            <p:nvGrpSpPr>
              <p:cNvPr id="34" name="그룹 33"/>
              <p:cNvGrpSpPr/>
              <p:nvPr/>
            </p:nvGrpSpPr>
            <p:grpSpPr>
              <a:xfrm>
                <a:off x="6156176" y="3196037"/>
                <a:ext cx="1008112" cy="1299826"/>
                <a:chOff x="4564975" y="92354"/>
                <a:chExt cx="1151952" cy="2964762"/>
              </a:xfrm>
              <a:noFill/>
            </p:grpSpPr>
            <p:sp>
              <p:nvSpPr>
                <p:cNvPr id="42" name="직사각형 41"/>
                <p:cNvSpPr/>
                <p:nvPr/>
              </p:nvSpPr>
              <p:spPr>
                <a:xfrm rot="2182480">
                  <a:off x="4564975" y="92354"/>
                  <a:ext cx="1151952" cy="14202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3800" dirty="0" smtClean="0">
                      <a:solidFill>
                        <a:schemeClr val="tx2">
                          <a:lumMod val="50000"/>
                        </a:schemeClr>
                      </a:solidFill>
                      <a:latin typeface="Berlin Sans FB" panose="020E0602020502020306" pitchFamily="34" charset="0"/>
                      <a:cs typeface="Aharoni" panose="02010803020104030203" pitchFamily="2" charset="-79"/>
                    </a:rPr>
                    <a:t>c</a:t>
                  </a:r>
                  <a:endParaRPr lang="ko-KR" altLang="en-US" sz="13800" dirty="0">
                    <a:solidFill>
                      <a:schemeClr val="tx2">
                        <a:lumMod val="50000"/>
                      </a:schemeClr>
                    </a:solidFill>
                    <a:latin typeface="Berlin Sans FB" panose="020E0602020502020306" pitchFamily="34" charset="0"/>
                    <a:cs typeface="Aharoni" panose="02010803020104030203" pitchFamily="2" charset="-79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913743" y="1395811"/>
                  <a:ext cx="794755" cy="166130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3600" i="1" dirty="0">
                      <a:solidFill>
                        <a:schemeClr val="accent1">
                          <a:lumMod val="75000"/>
                        </a:schemeClr>
                      </a:solidFill>
                      <a:latin typeface="Arial Black" panose="020B0A04020102020204" pitchFamily="34" charset="0"/>
                    </a:rPr>
                    <a:t>M</a:t>
                  </a:r>
                  <a:endParaRPr lang="ko-KR" altLang="en-US" sz="3600" i="1" dirty="0">
                    <a:solidFill>
                      <a:schemeClr val="accent1">
                        <a:lumMod val="75000"/>
                      </a:schemeClr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6626708" y="4360745"/>
                <a:ext cx="144664" cy="5896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US" altLang="ko-KR" sz="2800" dirty="0">
                  <a:latin typeface="휴먼옛체" panose="02030504000101010101" pitchFamily="18" charset="-127"/>
                  <a:ea typeface="휴먼옛체" panose="02030504000101010101" pitchFamily="18" charset="-127"/>
                </a:endParaRPr>
              </a:p>
            </p:txBody>
          </p:sp>
        </p:grpSp>
        <p:sp>
          <p:nvSpPr>
            <p:cNvPr id="9" name="모서리가 둥근 직사각형 8"/>
            <p:cNvSpPr/>
            <p:nvPr/>
          </p:nvSpPr>
          <p:spPr>
            <a:xfrm>
              <a:off x="4311844" y="1052736"/>
              <a:ext cx="1160281" cy="85738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i="1" dirty="0" smtClean="0"/>
                <a:t>CM</a:t>
              </a:r>
            </a:p>
            <a:p>
              <a:pPr algn="ctr"/>
              <a:r>
                <a:rPr lang="ko-KR" altLang="en-US" sz="2400" b="1" i="1" dirty="0" smtClean="0"/>
                <a:t>창업</a:t>
              </a:r>
              <a:r>
                <a:rPr lang="ko-KR" altLang="en-US" sz="2400" b="1" dirty="0" smtClean="0"/>
                <a:t> </a:t>
              </a:r>
              <a:endParaRPr lang="en-US" altLang="ko-KR" sz="2400" b="1" dirty="0" smtClean="0"/>
            </a:p>
          </p:txBody>
        </p:sp>
      </p:grpSp>
      <p:sp>
        <p:nvSpPr>
          <p:cNvPr id="25" name="타원 24"/>
          <p:cNvSpPr/>
          <p:nvPr/>
        </p:nvSpPr>
        <p:spPr>
          <a:xfrm>
            <a:off x="800155" y="3580290"/>
            <a:ext cx="1899637" cy="713001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</a:rPr>
              <a:t>건강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.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생활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ko-KR" sz="1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1200" b="1" dirty="0" smtClean="0">
                <a:solidFill>
                  <a:schemeClr val="bg1"/>
                </a:solidFill>
              </a:rPr>
              <a:t>소금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</a:t>
            </a:r>
            <a:r>
              <a:rPr lang="ko-KR" altLang="en-US" sz="1200" b="1" dirty="0" smtClean="0">
                <a:solidFill>
                  <a:schemeClr val="bg1"/>
                </a:solidFill>
              </a:rPr>
              <a:t>공기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.</a:t>
            </a:r>
            <a:r>
              <a:rPr lang="ko-KR" altLang="en-US" sz="1200" b="1" dirty="0" smtClean="0">
                <a:solidFill>
                  <a:schemeClr val="bg1"/>
                </a:solidFill>
              </a:rPr>
              <a:t>빛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모서리가 둥근 직사각형 1"/>
          <p:cNvSpPr/>
          <p:nvPr/>
        </p:nvSpPr>
        <p:spPr>
          <a:xfrm>
            <a:off x="3419872" y="3684664"/>
            <a:ext cx="2232248" cy="50425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i="1" dirty="0" err="1" smtClean="0"/>
              <a:t>사업권</a:t>
            </a:r>
            <a:r>
              <a:rPr lang="ko-KR" altLang="en-US" b="1" i="1" dirty="0" smtClean="0"/>
              <a:t> </a:t>
            </a:r>
            <a:r>
              <a:rPr lang="ko-KR" altLang="en-US" b="1" i="1" dirty="0" err="1"/>
              <a:t>자동취득</a:t>
            </a:r>
            <a:endParaRPr lang="ko-KR" altLang="en-US" b="1" i="1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6527439" y="2157435"/>
            <a:ext cx="2005001" cy="9144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/>
              <a:t>사업자 복지</a:t>
            </a:r>
            <a:endParaRPr lang="en-US" altLang="ko-KR" b="1" dirty="0" smtClean="0"/>
          </a:p>
          <a:p>
            <a:pPr algn="ctr"/>
            <a:r>
              <a:rPr lang="ko-KR" altLang="en-US" b="1" dirty="0" smtClean="0"/>
              <a:t>직거래 장터</a:t>
            </a:r>
            <a:endParaRPr lang="en-US" altLang="ko-KR" b="1" dirty="0" smtClean="0"/>
          </a:p>
          <a:p>
            <a:pPr algn="ctr"/>
            <a:r>
              <a:rPr lang="en-US" altLang="ko-KR" sz="1600" dirty="0" smtClean="0"/>
              <a:t>(</a:t>
            </a:r>
            <a:r>
              <a:rPr lang="ko-KR" altLang="en-US" sz="1600" dirty="0" smtClean="0"/>
              <a:t>사업자 전용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grpSp>
        <p:nvGrpSpPr>
          <p:cNvPr id="6" name="그룹 5"/>
          <p:cNvGrpSpPr/>
          <p:nvPr/>
        </p:nvGrpSpPr>
        <p:grpSpPr>
          <a:xfrm>
            <a:off x="3517664" y="5305935"/>
            <a:ext cx="2099576" cy="1219409"/>
            <a:chOff x="3517664" y="5377943"/>
            <a:chExt cx="2099576" cy="1219409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3517664" y="5377943"/>
              <a:ext cx="2099576" cy="121940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</a:rPr>
                <a:t>[</a:t>
              </a:r>
              <a:r>
                <a:rPr lang="ko-KR" altLang="en-US" b="1" dirty="0" smtClean="0">
                  <a:solidFill>
                    <a:schemeClr val="tx1"/>
                  </a:solidFill>
                </a:rPr>
                <a:t>조직 구성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]</a:t>
              </a:r>
            </a:p>
            <a:p>
              <a:pPr algn="ctr"/>
              <a:r>
                <a:rPr lang="ko-KR" altLang="en-US" sz="1600" b="1" dirty="0" smtClean="0">
                  <a:solidFill>
                    <a:schemeClr val="tx1"/>
                  </a:solidFill>
                </a:rPr>
                <a:t>        본사</a:t>
              </a:r>
              <a:endParaRPr lang="en-US" altLang="ko-KR" sz="16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600" b="1" dirty="0" smtClean="0">
                  <a:solidFill>
                    <a:schemeClr val="tx1"/>
                  </a:solidFill>
                </a:rPr>
                <a:t>        지사</a:t>
              </a:r>
              <a:endParaRPr lang="en-US" altLang="ko-KR" sz="16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600" b="1" dirty="0" smtClean="0">
                  <a:solidFill>
                    <a:schemeClr val="tx1"/>
                  </a:solidFill>
                </a:rPr>
                <a:t>        센터</a:t>
              </a:r>
              <a:endParaRPr lang="en-US" altLang="ko-KR" sz="16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5" name="아래쪽 화살표 4"/>
            <p:cNvSpPr/>
            <p:nvPr/>
          </p:nvSpPr>
          <p:spPr>
            <a:xfrm>
              <a:off x="3995936" y="5831473"/>
              <a:ext cx="565152" cy="663490"/>
            </a:xfrm>
            <a:prstGeom prst="downArrow">
              <a:avLst>
                <a:gd name="adj1" fmla="val 50000"/>
                <a:gd name="adj2" fmla="val 34702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7" name="모서리가 둥근 직사각형 36"/>
          <p:cNvSpPr/>
          <p:nvPr/>
        </p:nvSpPr>
        <p:spPr>
          <a:xfrm>
            <a:off x="622234" y="2132856"/>
            <a:ext cx="1908187" cy="9144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/>
              <a:t>운영위원회</a:t>
            </a:r>
            <a:endParaRPr lang="en-US" altLang="ko-KR" b="1" dirty="0" smtClean="0"/>
          </a:p>
          <a:p>
            <a:pPr algn="ctr"/>
            <a:r>
              <a:rPr lang="en-US" altLang="ko-KR" sz="1600" dirty="0" smtClean="0"/>
              <a:t>(</a:t>
            </a:r>
            <a:r>
              <a:rPr lang="ko-KR" altLang="en-US" sz="1600" dirty="0" smtClean="0"/>
              <a:t>경영진</a:t>
            </a:r>
            <a:r>
              <a:rPr lang="en-US" altLang="ko-KR" sz="1600" dirty="0" smtClean="0"/>
              <a:t>.</a:t>
            </a:r>
            <a:r>
              <a:rPr lang="ko-KR" altLang="en-US" sz="1600" dirty="0" smtClean="0"/>
              <a:t>지사장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242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6" grpId="0" animBg="1"/>
      <p:bldP spid="36" grpId="0" animBg="1"/>
      <p:bldP spid="30" grpId="0" animBg="1"/>
      <p:bldP spid="27" grpId="0" animBg="1"/>
      <p:bldP spid="28" grpId="0" animBg="1"/>
      <p:bldP spid="31" grpId="0" animBg="1"/>
      <p:bldP spid="25" grpId="0" animBg="1"/>
      <p:bldP spid="2" grpId="0" animBg="1"/>
      <p:bldP spid="4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5602571" y="614206"/>
            <a:ext cx="30738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i="1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생명</a:t>
            </a:r>
            <a:r>
              <a:rPr lang="en-US" altLang="ko-KR" sz="2400" b="1" i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400" b="1" i="1" dirty="0" smtClean="0">
                <a:solidFill>
                  <a:schemeClr val="accent3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건강</a:t>
            </a:r>
            <a:r>
              <a:rPr lang="en-US" altLang="ko-K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400" b="1" i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창업</a:t>
            </a:r>
            <a:endParaRPr lang="en-US" altLang="ko-KR" sz="2400" b="1" i="1" dirty="0">
              <a:solidFill>
                <a:schemeClr val="tx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95212" y="630596"/>
            <a:ext cx="29043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i="1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코로나</a:t>
            </a:r>
            <a:r>
              <a:rPr lang="en-US" altLang="ko-KR" sz="2400" b="1" i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400" b="1" i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경제난</a:t>
            </a:r>
            <a:r>
              <a:rPr lang="en-US" altLang="ko-KR" sz="2400" b="1" i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i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6012160" y="5877272"/>
            <a:ext cx="3168352" cy="967404"/>
            <a:chOff x="2689694" y="5589240"/>
            <a:chExt cx="3168352" cy="967404"/>
          </a:xfrm>
        </p:grpSpPr>
        <p:grpSp>
          <p:nvGrpSpPr>
            <p:cNvPr id="10" name="그룹 9"/>
            <p:cNvGrpSpPr/>
            <p:nvPr/>
          </p:nvGrpSpPr>
          <p:grpSpPr>
            <a:xfrm>
              <a:off x="3851920" y="5589240"/>
              <a:ext cx="1149734" cy="967404"/>
              <a:chOff x="4564975" y="285291"/>
              <a:chExt cx="1154910" cy="2018040"/>
            </a:xfrm>
            <a:noFill/>
          </p:grpSpPr>
          <p:sp>
            <p:nvSpPr>
              <p:cNvPr id="12" name="직사각형 11"/>
              <p:cNvSpPr/>
              <p:nvPr/>
            </p:nvSpPr>
            <p:spPr>
              <a:xfrm rot="2182480">
                <a:off x="4564975" y="285291"/>
                <a:ext cx="1151952" cy="14202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9600" dirty="0" smtClean="0">
                    <a:solidFill>
                      <a:schemeClr val="tx2">
                        <a:lumMod val="50000"/>
                      </a:schemeClr>
                    </a:solidFill>
                    <a:latin typeface="Berlin Sans FB" panose="020E0602020502020306" pitchFamily="34" charset="0"/>
                    <a:cs typeface="Aharoni" panose="02010803020104030203" pitchFamily="2" charset="-79"/>
                  </a:rPr>
                  <a:t>c</a:t>
                </a:r>
                <a:endParaRPr lang="ko-KR" altLang="en-US" sz="9600" dirty="0">
                  <a:solidFill>
                    <a:schemeClr val="tx2">
                      <a:lumMod val="50000"/>
                    </a:schemeClr>
                  </a:solidFill>
                  <a:latin typeface="Berlin Sans FB" panose="020E0602020502020306" pitchFamily="34" charset="0"/>
                  <a:cs typeface="Aharoni" panose="02010803020104030203" pitchFamily="2" charset="-79"/>
                </a:endParaRPr>
              </a:p>
            </p:txBody>
          </p:sp>
          <p:sp>
            <p:nvSpPr>
              <p:cNvPr id="13" name="TextBox 28"/>
              <p:cNvSpPr txBox="1"/>
              <p:nvPr/>
            </p:nvSpPr>
            <p:spPr>
              <a:xfrm>
                <a:off x="4925130" y="1211875"/>
                <a:ext cx="794755" cy="109145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2800" i="1" dirty="0">
                    <a:solidFill>
                      <a:schemeClr val="accent1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M</a:t>
                </a:r>
                <a:endParaRPr lang="ko-KR" altLang="en-US" sz="2800" i="1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1" name="부제목 2"/>
            <p:cNvSpPr txBox="1">
              <a:spLocks/>
            </p:cNvSpPr>
            <p:nvPr/>
          </p:nvSpPr>
          <p:spPr bwMode="gray">
            <a:xfrm>
              <a:off x="2689694" y="5908572"/>
              <a:ext cx="1483340" cy="3325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200" b="1" i="1" dirty="0" err="1" smtClean="0">
                  <a:latin typeface="+mj-ea"/>
                  <a:ea typeface="+mj-ea"/>
                </a:rPr>
                <a:t>Healbeing</a:t>
              </a:r>
              <a:r>
                <a:rPr lang="en-US" altLang="ko-KR" sz="1200" b="1" i="1" dirty="0" smtClean="0">
                  <a:latin typeface="+mj-ea"/>
                  <a:ea typeface="+mj-ea"/>
                </a:rPr>
                <a:t> Life</a:t>
              </a:r>
              <a:endParaRPr lang="ko-KR" altLang="en-US" sz="1200" b="1" i="1" dirty="0">
                <a:latin typeface="+mj-ea"/>
                <a:ea typeface="+mj-ea"/>
              </a:endParaRPr>
            </a:p>
          </p:txBody>
        </p:sp>
        <p:sp>
          <p:nvSpPr>
            <p:cNvPr id="15" name="부제목 2"/>
            <p:cNvSpPr txBox="1">
              <a:spLocks/>
            </p:cNvSpPr>
            <p:nvPr/>
          </p:nvSpPr>
          <p:spPr bwMode="gray">
            <a:xfrm>
              <a:off x="4653925" y="5908572"/>
              <a:ext cx="1204121" cy="3325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400" b="1" i="1" dirty="0" smtClean="0">
                  <a:latin typeface="+mj-ea"/>
                  <a:ea typeface="+mj-ea"/>
                </a:rPr>
                <a:t>컨설팅 미래</a:t>
              </a:r>
              <a:endParaRPr lang="ko-KR" altLang="en-US" sz="1400" b="1" i="1" dirty="0">
                <a:latin typeface="+mj-ea"/>
                <a:ea typeface="+mj-ea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3068621" y="187024"/>
            <a:ext cx="2871531" cy="1441776"/>
            <a:chOff x="3542102" y="101706"/>
            <a:chExt cx="2110306" cy="1236655"/>
          </a:xfrm>
        </p:grpSpPr>
        <p:sp>
          <p:nvSpPr>
            <p:cNvPr id="17" name="이등변 삼각형 16"/>
            <p:cNvSpPr/>
            <p:nvPr/>
          </p:nvSpPr>
          <p:spPr>
            <a:xfrm>
              <a:off x="3664148" y="264176"/>
              <a:ext cx="1814931" cy="1043650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i="1" dirty="0" smtClean="0">
                  <a:solidFill>
                    <a:srgbClr val="C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생명 </a:t>
              </a:r>
              <a:endParaRPr lang="en-US" altLang="ko-KR" sz="2000" b="1" i="1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sz="2000" b="1" i="1" dirty="0" smtClean="0">
                  <a:solidFill>
                    <a:schemeClr val="tx2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  <a:r>
                <a:rPr lang="ko-KR" altLang="en-US" sz="2000" b="1" i="1" dirty="0" smtClean="0">
                  <a:solidFill>
                    <a:schemeClr val="tx2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대 요소</a:t>
              </a:r>
              <a:endParaRPr lang="en-US" altLang="ko-KR" sz="2000" b="1" i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endParaRPr lang="ko-KR" altLang="en-US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43" name="타원 42"/>
            <p:cNvSpPr/>
            <p:nvPr/>
          </p:nvSpPr>
          <p:spPr>
            <a:xfrm>
              <a:off x="4308692" y="101706"/>
              <a:ext cx="525842" cy="51898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smtClean="0">
                  <a:solidFill>
                    <a:schemeClr val="bg1"/>
                  </a:solidFill>
                </a:rPr>
                <a:t>물</a:t>
              </a:r>
              <a:endParaRPr lang="ko-KR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87" name="타원 86"/>
            <p:cNvSpPr/>
            <p:nvPr/>
          </p:nvSpPr>
          <p:spPr>
            <a:xfrm>
              <a:off x="3542102" y="819379"/>
              <a:ext cx="525842" cy="518982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smtClean="0">
                  <a:solidFill>
                    <a:schemeClr val="bg1"/>
                  </a:solidFill>
                </a:rPr>
                <a:t>공기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타원 87"/>
            <p:cNvSpPr/>
            <p:nvPr/>
          </p:nvSpPr>
          <p:spPr>
            <a:xfrm>
              <a:off x="5103387" y="794505"/>
              <a:ext cx="549021" cy="51898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solidFill>
                    <a:schemeClr val="bg1"/>
                  </a:solidFill>
                </a:rPr>
                <a:t>소금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-88298" y="1734757"/>
            <a:ext cx="3082188" cy="5058106"/>
            <a:chOff x="-88298" y="1734757"/>
            <a:chExt cx="3082188" cy="5160207"/>
          </a:xfrm>
        </p:grpSpPr>
        <p:grpSp>
          <p:nvGrpSpPr>
            <p:cNvPr id="14" name="그룹 13"/>
            <p:cNvGrpSpPr/>
            <p:nvPr/>
          </p:nvGrpSpPr>
          <p:grpSpPr>
            <a:xfrm>
              <a:off x="-88298" y="1734757"/>
              <a:ext cx="3082188" cy="5145086"/>
              <a:chOff x="6098324" y="1602602"/>
              <a:chExt cx="3082188" cy="5145086"/>
            </a:xfrm>
          </p:grpSpPr>
          <p:sp>
            <p:nvSpPr>
              <p:cNvPr id="24" name="모서리가 둥근 직사각형 23"/>
              <p:cNvSpPr/>
              <p:nvPr/>
            </p:nvSpPr>
            <p:spPr>
              <a:xfrm>
                <a:off x="6156176" y="1844824"/>
                <a:ext cx="2880320" cy="4902864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직사각형 81"/>
              <p:cNvSpPr/>
              <p:nvPr/>
            </p:nvSpPr>
            <p:spPr>
              <a:xfrm>
                <a:off x="6154862" y="2125890"/>
                <a:ext cx="2881633" cy="109894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b="1" i="1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 참하나</a:t>
                </a:r>
                <a:endParaRPr lang="en-US" altLang="ko-KR" b="1" i="1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  <a:p>
                <a:r>
                  <a:rPr lang="ko-KR" altLang="en-US" b="1" i="1" dirty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 공기정화기</a:t>
                </a:r>
                <a:endParaRPr lang="en-US" altLang="ko-KR" b="1" i="1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  <a:p>
                <a:r>
                  <a:rPr lang="ko-KR" alt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名品</a:t>
                </a:r>
                <a:r>
                  <a:rPr lang="ko-KR" altLang="en-US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ko-KR" altLang="en-US" sz="1400" b="1" dirty="0" err="1" smtClean="0">
                    <a:solidFill>
                      <a:srgbClr val="FFC000"/>
                    </a:solidFill>
                  </a:rPr>
                  <a:t>닥터에르</a:t>
                </a:r>
                <a:endParaRPr lang="ko-KR" altLang="en-US" sz="1400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6142673" y="1602602"/>
                <a:ext cx="2932741" cy="542115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b="1" i="1" dirty="0" smtClean="0">
                    <a:solidFill>
                      <a:schemeClr val="bg1"/>
                    </a:solidFill>
                  </a:rPr>
                  <a:t>맑은 공기 </a:t>
                </a:r>
                <a:endParaRPr lang="en-US" altLang="ko-KR" b="1" i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4" name="그림 6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81000"/>
                        </a14:imgEffect>
                        <a14:imgEffect>
                          <a14:brightnessContrast bright="13000"/>
                        </a14:imgEffect>
                      </a14:imgLayer>
                    </a14:imgProps>
                  </a:ext>
                </a:extLst>
              </a:blip>
              <a:srcRect r="7009"/>
              <a:stretch/>
            </p:blipFill>
            <p:spPr>
              <a:xfrm>
                <a:off x="6098324" y="3226646"/>
                <a:ext cx="2938171" cy="1145848"/>
              </a:xfrm>
              <a:prstGeom prst="rect">
                <a:avLst/>
              </a:prstGeom>
            </p:spPr>
          </p:pic>
          <p:sp>
            <p:nvSpPr>
              <p:cNvPr id="66" name="모서리가 둥근 직사각형 65"/>
              <p:cNvSpPr/>
              <p:nvPr/>
            </p:nvSpPr>
            <p:spPr>
              <a:xfrm rot="20506096">
                <a:off x="7125450" y="2171966"/>
                <a:ext cx="605443" cy="318073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smtClean="0"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멸균</a:t>
                </a:r>
                <a:endParaRPr lang="ko-KR" altLang="en-US" sz="1400"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pic>
            <p:nvPicPr>
              <p:cNvPr id="67" name="그림 66"/>
              <p:cNvPicPr>
                <a:picLocks noChangeAspect="1"/>
              </p:cNvPicPr>
              <p:nvPr/>
            </p:nvPicPr>
            <p:blipFill rotWithShape="1">
              <a:blip r:embed="rId4" cstate="print"/>
              <a:srcRect t="17202" r="2351" b="29300"/>
              <a:stretch/>
            </p:blipFill>
            <p:spPr>
              <a:xfrm>
                <a:off x="7703308" y="2628789"/>
                <a:ext cx="685116" cy="353993"/>
              </a:xfrm>
              <a:prstGeom prst="ellipse">
                <a:avLst/>
              </a:prstGeom>
              <a:ln w="12700" cap="rnd">
                <a:solidFill>
                  <a:schemeClr val="bg1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68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/>
              </a:blip>
              <a:srcRect l="34722" t="27424" r="48877" b="43538"/>
              <a:stretch/>
            </p:blipFill>
            <p:spPr bwMode="auto">
              <a:xfrm>
                <a:off x="8496112" y="2159839"/>
                <a:ext cx="540384" cy="1051684"/>
              </a:xfrm>
              <a:prstGeom prst="rect">
                <a:avLst/>
              </a:prstGeom>
              <a:noFill/>
            </p:spPr>
          </p:pic>
          <p:pic>
            <p:nvPicPr>
              <p:cNvPr id="83" name="그림 8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3253" y="4956271"/>
                <a:ext cx="982176" cy="66382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84" name="그림 8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6000" y="4950705"/>
                <a:ext cx="1060496" cy="68583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85" name="그림 8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7607" y="6043355"/>
                <a:ext cx="977821" cy="68789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86" name="그림 8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6000" y="6067422"/>
                <a:ext cx="1040574" cy="68026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71" name="타원 70"/>
              <p:cNvSpPr/>
              <p:nvPr/>
            </p:nvSpPr>
            <p:spPr>
              <a:xfrm>
                <a:off x="7230230" y="5391605"/>
                <a:ext cx="695090" cy="449268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b="1" dirty="0" smtClean="0"/>
                  <a:t>차안에서</a:t>
                </a:r>
                <a:endParaRPr lang="en-US" altLang="ko-KR" sz="1100" b="1" dirty="0" smtClean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911086" y="4509120"/>
                <a:ext cx="1197764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05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승용차</a:t>
                </a:r>
                <a:r>
                  <a:rPr lang="en-US" altLang="ko-KR" sz="105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.</a:t>
                </a:r>
                <a:r>
                  <a:rPr lang="ko-KR" altLang="en-US" sz="105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택시</a:t>
                </a:r>
                <a:r>
                  <a:rPr lang="en-US" altLang="ko-KR" sz="105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,</a:t>
                </a:r>
                <a:r>
                  <a:rPr lang="ko-KR" altLang="en-US" sz="105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버스</a:t>
                </a:r>
                <a:endParaRPr lang="en-US" altLang="ko-KR" sz="1050" b="1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algn="ctr"/>
                <a:r>
                  <a:rPr lang="ko-KR" altLang="en-US" sz="105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기차</a:t>
                </a:r>
                <a:r>
                  <a:rPr lang="en-US" altLang="ko-KR" sz="1050" b="1" dirty="0">
                    <a:solidFill>
                      <a:schemeClr val="tx2">
                        <a:lumMod val="50000"/>
                      </a:schemeClr>
                    </a:solidFill>
                  </a:rPr>
                  <a:t>.</a:t>
                </a:r>
                <a:r>
                  <a:rPr lang="ko-KR" altLang="en-US" sz="105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비행기</a:t>
                </a:r>
                <a:endParaRPr lang="en-US" altLang="ko-KR" sz="105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0" name="타원 69"/>
              <p:cNvSpPr/>
              <p:nvPr/>
            </p:nvSpPr>
            <p:spPr>
              <a:xfrm>
                <a:off x="7230694" y="4946260"/>
                <a:ext cx="713185" cy="44859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b="1" dirty="0" smtClean="0"/>
                  <a:t>가정</a:t>
                </a:r>
                <a:endParaRPr lang="en-US" altLang="ko-KR" sz="1100" b="1" dirty="0" smtClean="0"/>
              </a:p>
              <a:p>
                <a:pPr algn="ctr"/>
                <a:r>
                  <a:rPr lang="ko-KR" altLang="en-US" sz="1100" b="1" dirty="0" smtClean="0"/>
                  <a:t>에서</a:t>
                </a:r>
                <a:endParaRPr lang="en-US" altLang="ko-KR" sz="1100" b="1" dirty="0" smtClean="0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6142674" y="4509120"/>
                <a:ext cx="1053494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5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30</a:t>
                </a:r>
                <a:r>
                  <a:rPr lang="ko-KR" altLang="en-US" sz="105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평형 하나로</a:t>
                </a:r>
                <a:endParaRPr lang="en-US" altLang="ko-KR" sz="1050" b="1" dirty="0" smtClean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algn="ctr"/>
                <a:r>
                  <a:rPr lang="ko-KR" altLang="en-US" sz="105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온 가족이</a:t>
                </a:r>
                <a:r>
                  <a:rPr lang="en-US" altLang="ko-KR" sz="105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--</a:t>
                </a:r>
                <a:endParaRPr lang="en-US" altLang="ko-KR" sz="105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9" name="타원 98"/>
              <p:cNvSpPr/>
              <p:nvPr/>
            </p:nvSpPr>
            <p:spPr>
              <a:xfrm>
                <a:off x="7230230" y="6273145"/>
                <a:ext cx="709572" cy="43713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b="1" dirty="0" smtClean="0"/>
                  <a:t>공공장소</a:t>
                </a:r>
                <a:endParaRPr lang="en-US" altLang="ko-KR" sz="1100" b="1" dirty="0" smtClean="0"/>
              </a:p>
            </p:txBody>
          </p:sp>
          <p:sp>
            <p:nvSpPr>
              <p:cNvPr id="100" name="타원 99"/>
              <p:cNvSpPr/>
              <p:nvPr/>
            </p:nvSpPr>
            <p:spPr>
              <a:xfrm>
                <a:off x="7231568" y="5832374"/>
                <a:ext cx="719998" cy="46415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100" b="1" dirty="0" smtClean="0"/>
                  <a:t>일터에서</a:t>
                </a:r>
                <a:endParaRPr lang="en-US" altLang="ko-KR" sz="1100" b="1" dirty="0" smtClean="0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6156176" y="5636536"/>
                <a:ext cx="106150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1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사무실</a:t>
                </a:r>
                <a:r>
                  <a:rPr lang="en-US" altLang="ko-KR" sz="11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.</a:t>
                </a:r>
                <a:r>
                  <a:rPr lang="ko-KR" altLang="en-US" sz="1100" b="1" dirty="0" err="1" smtClean="0">
                    <a:solidFill>
                      <a:schemeClr val="tx2">
                        <a:lumMod val="50000"/>
                      </a:schemeClr>
                    </a:solidFill>
                  </a:rPr>
                  <a:t>커피샵</a:t>
                </a:r>
                <a:endParaRPr lang="en-US" altLang="ko-KR" sz="1100" b="1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algn="ctr"/>
                <a:r>
                  <a:rPr lang="ko-KR" altLang="en-US" sz="105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음식점</a:t>
                </a:r>
                <a:r>
                  <a:rPr lang="en-US" altLang="ko-KR" sz="11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.PC</a:t>
                </a:r>
                <a:r>
                  <a:rPr lang="ko-KR" altLang="en-US" sz="11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방</a:t>
                </a:r>
                <a:r>
                  <a:rPr lang="en-US" altLang="ko-KR" sz="11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.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7871492" y="5621413"/>
                <a:ext cx="130902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관공서</a:t>
                </a:r>
                <a:r>
                  <a:rPr lang="en-US" altLang="ko-KR" sz="11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.</a:t>
                </a:r>
                <a:r>
                  <a:rPr lang="ko-KR" altLang="en-US" sz="11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병원교회학교</a:t>
                </a:r>
                <a:r>
                  <a:rPr lang="en-US" altLang="ko-KR" sz="11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.</a:t>
                </a:r>
                <a:r>
                  <a:rPr lang="ko-KR" altLang="en-US" sz="11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유치원</a:t>
                </a:r>
                <a:r>
                  <a:rPr lang="en-US" altLang="ko-KR" sz="11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.</a:t>
                </a:r>
                <a:r>
                  <a:rPr lang="ko-KR" altLang="en-US" sz="11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학원</a:t>
                </a:r>
                <a:endParaRPr lang="en-US" altLang="ko-KR" sz="11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9" name="직사각형 28"/>
            <p:cNvSpPr/>
            <p:nvPr/>
          </p:nvSpPr>
          <p:spPr>
            <a:xfrm>
              <a:off x="-31761" y="2251720"/>
              <a:ext cx="2919062" cy="4643244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2893099" y="1734758"/>
            <a:ext cx="3313737" cy="5058106"/>
            <a:chOff x="2893099" y="1734757"/>
            <a:chExt cx="3313737" cy="5160207"/>
          </a:xfrm>
        </p:grpSpPr>
        <p:grpSp>
          <p:nvGrpSpPr>
            <p:cNvPr id="5" name="그룹 4"/>
            <p:cNvGrpSpPr/>
            <p:nvPr/>
          </p:nvGrpSpPr>
          <p:grpSpPr>
            <a:xfrm>
              <a:off x="2904163" y="1734757"/>
              <a:ext cx="3295505" cy="5145085"/>
              <a:chOff x="96716" y="1602603"/>
              <a:chExt cx="3050834" cy="5145085"/>
            </a:xfrm>
          </p:grpSpPr>
          <p:sp>
            <p:nvSpPr>
              <p:cNvPr id="22" name="모서리가 둥근 직사각형 21"/>
              <p:cNvSpPr/>
              <p:nvPr/>
            </p:nvSpPr>
            <p:spPr>
              <a:xfrm>
                <a:off x="107504" y="1844824"/>
                <a:ext cx="2985554" cy="4902864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모서리가 둥근 직사각형 3"/>
              <p:cNvSpPr/>
              <p:nvPr/>
            </p:nvSpPr>
            <p:spPr>
              <a:xfrm>
                <a:off x="97046" y="1602603"/>
                <a:ext cx="3050504" cy="542115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b="1" i="1" dirty="0" smtClean="0">
                    <a:solidFill>
                      <a:schemeClr val="bg1"/>
                    </a:solidFill>
                  </a:rPr>
                  <a:t>건강한 물</a:t>
                </a:r>
                <a:endParaRPr lang="en-US" altLang="ko-KR" b="1" i="1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96716" y="2084323"/>
                <a:ext cx="29439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/>
                  <a:t> </a:t>
                </a:r>
                <a:r>
                  <a:rPr lang="en-US" altLang="ko-KR" sz="1100" b="1" i="1" dirty="0" smtClean="0"/>
                  <a:t>2019</a:t>
                </a:r>
                <a:r>
                  <a:rPr lang="en-US" altLang="ko-KR" sz="1400" b="1" dirty="0" smtClean="0"/>
                  <a:t> </a:t>
                </a:r>
                <a:r>
                  <a:rPr lang="ko-KR" altLang="en-US" sz="1400" b="1" dirty="0" smtClean="0">
                    <a:solidFill>
                      <a:srgbClr val="C00000"/>
                    </a:solidFill>
                  </a:rPr>
                  <a:t>국책사업선정</a:t>
                </a:r>
                <a:r>
                  <a:rPr lang="ko-KR" altLang="en-US" sz="1400" b="1" dirty="0" smtClean="0"/>
                  <a:t> </a:t>
                </a:r>
                <a:r>
                  <a:rPr lang="ko-KR" altLang="en-US" sz="1400" b="1" dirty="0"/>
                  <a:t>기기</a:t>
                </a:r>
              </a:p>
              <a:p>
                <a:pPr algn="ctr"/>
                <a:r>
                  <a:rPr lang="en-US" altLang="ko-KR" sz="1200" b="1" dirty="0" smtClean="0"/>
                  <a:t>(</a:t>
                </a:r>
                <a:r>
                  <a:rPr lang="ko-KR" altLang="en-US" sz="1200" b="1" dirty="0" smtClean="0"/>
                  <a:t>국</a:t>
                </a:r>
                <a:r>
                  <a:rPr lang="en-US" altLang="ko-KR" sz="1200" b="1" dirty="0" smtClean="0"/>
                  <a:t>.</a:t>
                </a:r>
                <a:r>
                  <a:rPr lang="ko-KR" altLang="en-US" sz="1200" b="1" dirty="0" smtClean="0"/>
                  <a:t>공립 </a:t>
                </a:r>
                <a:r>
                  <a:rPr lang="ko-KR" altLang="en-US" sz="1200" b="1" dirty="0" err="1" smtClean="0"/>
                  <a:t>어린이집</a:t>
                </a:r>
                <a:r>
                  <a:rPr lang="en-US" altLang="ko-KR" sz="1200" b="1" dirty="0" smtClean="0"/>
                  <a:t>.</a:t>
                </a:r>
                <a:r>
                  <a:rPr lang="ko-KR" altLang="en-US" sz="1200" b="1" dirty="0" smtClean="0"/>
                  <a:t>유치원</a:t>
                </a:r>
                <a:r>
                  <a:rPr lang="en-US" altLang="ko-KR" sz="1200" b="1" dirty="0" smtClean="0"/>
                  <a:t>.</a:t>
                </a:r>
                <a:r>
                  <a:rPr lang="ko-KR" altLang="en-US" sz="1200" b="1" dirty="0" smtClean="0"/>
                  <a:t>노인정</a:t>
                </a:r>
                <a:r>
                  <a:rPr lang="en-US" altLang="ko-KR" sz="1200" b="1" dirty="0" smtClean="0"/>
                  <a:t>)</a:t>
                </a:r>
                <a:endParaRPr lang="ko-KR" altLang="en-US" sz="1200" b="1" dirty="0"/>
              </a:p>
            </p:txBody>
          </p:sp>
          <p:sp>
            <p:nvSpPr>
              <p:cNvPr id="21" name="모서리가 둥근 직사각형 20"/>
              <p:cNvSpPr/>
              <p:nvPr/>
            </p:nvSpPr>
            <p:spPr>
              <a:xfrm>
                <a:off x="107504" y="2581434"/>
                <a:ext cx="2985554" cy="526887"/>
              </a:xfrm>
              <a:prstGeom prst="roundRect">
                <a:avLst>
                  <a:gd name="adj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0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名品</a:t>
                </a:r>
                <a:r>
                  <a:rPr lang="ko-KR" altLang="en-US" sz="2000" b="1" i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20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수소미전수기</a:t>
                </a:r>
                <a:endParaRPr lang="en-US" altLang="ko-KR" sz="2000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  <a:p>
                <a:pPr algn="ctr"/>
                <a:r>
                  <a:rPr lang="en-US" altLang="ko-KR" sz="12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ko-KR" altLang="en-US" sz="1200" dirty="0" err="1" smtClean="0"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미세전류가</a:t>
                </a:r>
                <a:r>
                  <a:rPr lang="ko-KR" altLang="en-US" sz="12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흐르는 원자수소미전수</a:t>
                </a:r>
                <a:r>
                  <a:rPr lang="en-US" altLang="ko-KR" sz="12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</p:txBody>
          </p:sp>
          <p:pic>
            <p:nvPicPr>
              <p:cNvPr id="39" name="Picture 3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50000"/>
                        </a14:imgEffect>
                        <a14:imgEffect>
                          <a14:brightnessContrast brigh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75" t="6372" r="4787" b="6065"/>
              <a:stretch/>
            </p:blipFill>
            <p:spPr bwMode="auto">
              <a:xfrm rot="5400000">
                <a:off x="-91868" y="3365607"/>
                <a:ext cx="1967028" cy="15682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그룹 5"/>
              <p:cNvGrpSpPr/>
              <p:nvPr/>
            </p:nvGrpSpPr>
            <p:grpSpPr>
              <a:xfrm>
                <a:off x="1547664" y="5162531"/>
                <a:ext cx="801158" cy="1582541"/>
                <a:chOff x="2059496" y="3073904"/>
                <a:chExt cx="920758" cy="1494478"/>
              </a:xfrm>
            </p:grpSpPr>
            <p:pic>
              <p:nvPicPr>
                <p:cNvPr id="48" name="Picture 2" descr="C:\Users\net19_000\Desktop\Resized_20200328_143633.jpg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sharpenSoften amount="8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755" t="12162" r="11052" b="72900"/>
                <a:stretch/>
              </p:blipFill>
              <p:spPr bwMode="auto">
                <a:xfrm rot="16200000">
                  <a:off x="1832222" y="3472474"/>
                  <a:ext cx="1494478" cy="6973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" name="타원 14"/>
                <p:cNvSpPr/>
                <p:nvPr/>
              </p:nvSpPr>
              <p:spPr>
                <a:xfrm>
                  <a:off x="2059496" y="3657314"/>
                  <a:ext cx="920758" cy="3067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6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 </a:t>
                  </a:r>
                  <a:r>
                    <a:rPr lang="ko-KR" altLang="en-US" sz="600" b="1" dirty="0" err="1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일반정수기</a:t>
                  </a:r>
                  <a:r>
                    <a:rPr lang="ko-KR" altLang="en-US" sz="6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필터</a:t>
                  </a:r>
                  <a:endParaRPr lang="en-US" altLang="ko-KR" sz="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  <a:p>
                  <a:pPr algn="ctr"/>
                  <a:r>
                    <a:rPr lang="en-US" altLang="ko-KR" sz="7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(</a:t>
                  </a:r>
                  <a:r>
                    <a:rPr lang="ko-KR" altLang="en-US" sz="7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플라스틱</a:t>
                  </a:r>
                  <a:r>
                    <a:rPr lang="en-US" altLang="ko-KR" sz="7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)</a:t>
                  </a:r>
                  <a:endParaRPr lang="ko-KR" altLang="en-US" sz="7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8" name="그룹 7"/>
              <p:cNvGrpSpPr/>
              <p:nvPr/>
            </p:nvGrpSpPr>
            <p:grpSpPr>
              <a:xfrm>
                <a:off x="1488046" y="3166231"/>
                <a:ext cx="920392" cy="1967029"/>
                <a:chOff x="2325097" y="3245778"/>
                <a:chExt cx="754792" cy="1926494"/>
              </a:xfrm>
            </p:grpSpPr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sharpenSoften amount="73000"/>
                          </a14:imgEffect>
                          <a14:imgEffect>
                            <a14:brightnessContrast brigh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193" r="31393" b="5222"/>
                <a:stretch/>
              </p:blipFill>
              <p:spPr bwMode="auto">
                <a:xfrm>
                  <a:off x="2496215" y="3245778"/>
                  <a:ext cx="497588" cy="192649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6" name="Picture 3" descr="C:\Users\net19_000\Desktop\Resized_20200328_143842.jpg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sharpenSoften amount="51000"/>
                          </a14:imgEffect>
                          <a14:imgEffect>
                            <a14:brightnessContrast bright="43000" contrast="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014" t="28126" r="62780" b="39095"/>
                <a:stretch/>
              </p:blipFill>
              <p:spPr bwMode="auto">
                <a:xfrm rot="21196203">
                  <a:off x="2325097" y="3958145"/>
                  <a:ext cx="754792" cy="528076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" name="그룹 6"/>
              <p:cNvGrpSpPr/>
              <p:nvPr/>
            </p:nvGrpSpPr>
            <p:grpSpPr>
              <a:xfrm>
                <a:off x="2368513" y="3166225"/>
                <a:ext cx="738774" cy="3544051"/>
                <a:chOff x="1750062" y="3187725"/>
                <a:chExt cx="738774" cy="3422492"/>
              </a:xfrm>
            </p:grpSpPr>
            <p:grpSp>
              <p:nvGrpSpPr>
                <p:cNvPr id="36" name="그룹 35"/>
                <p:cNvGrpSpPr/>
                <p:nvPr/>
              </p:nvGrpSpPr>
              <p:grpSpPr>
                <a:xfrm>
                  <a:off x="1750063" y="5944862"/>
                  <a:ext cx="738773" cy="665355"/>
                  <a:chOff x="7145719" y="5462598"/>
                  <a:chExt cx="715548" cy="714797"/>
                </a:xfrm>
              </p:grpSpPr>
              <p:sp>
                <p:nvSpPr>
                  <p:cNvPr id="37" name="정오각형 36"/>
                  <p:cNvSpPr/>
                  <p:nvPr/>
                </p:nvSpPr>
                <p:spPr>
                  <a:xfrm>
                    <a:off x="7145719" y="5462598"/>
                    <a:ext cx="715548" cy="714797"/>
                  </a:xfrm>
                  <a:prstGeom prst="pentagon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b="1"/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7227314" y="5648595"/>
                    <a:ext cx="569387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000" b="1" dirty="0" smtClean="0">
                        <a:solidFill>
                          <a:schemeClr val="bg1"/>
                        </a:solidFill>
                      </a:rPr>
                      <a:t>미세</a:t>
                    </a:r>
                    <a:endParaRPr lang="en-US" altLang="ko-KR" sz="1000" b="1" dirty="0" smtClean="0">
                      <a:solidFill>
                        <a:schemeClr val="bg1"/>
                      </a:solidFill>
                    </a:endParaRPr>
                  </a:p>
                  <a:p>
                    <a:pPr algn="ctr"/>
                    <a:r>
                      <a:rPr lang="ko-KR" altLang="en-US" sz="1000" b="1" dirty="0" err="1" smtClean="0">
                        <a:solidFill>
                          <a:schemeClr val="bg1"/>
                        </a:solidFill>
                      </a:rPr>
                      <a:t>전류수</a:t>
                    </a:r>
                    <a:endParaRPr lang="ko-KR" altLang="en-US" sz="10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6" name="그룹 25"/>
                <p:cNvGrpSpPr/>
                <p:nvPr/>
              </p:nvGrpSpPr>
              <p:grpSpPr>
                <a:xfrm>
                  <a:off x="1750063" y="5260935"/>
                  <a:ext cx="738773" cy="665353"/>
                  <a:chOff x="6569655" y="5504966"/>
                  <a:chExt cx="715548" cy="714798"/>
                </a:xfrm>
              </p:grpSpPr>
              <p:sp>
                <p:nvSpPr>
                  <p:cNvPr id="27" name="정오각형 26"/>
                  <p:cNvSpPr/>
                  <p:nvPr/>
                </p:nvSpPr>
                <p:spPr>
                  <a:xfrm>
                    <a:off x="6569655" y="5504966"/>
                    <a:ext cx="715548" cy="714798"/>
                  </a:xfrm>
                  <a:prstGeom prst="pentagon">
                    <a:avLst/>
                  </a:prstGeom>
                  <a:solidFill>
                    <a:schemeClr val="accent4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b="1"/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6651250" y="5702501"/>
                    <a:ext cx="569387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000" b="1" dirty="0" smtClean="0">
                        <a:solidFill>
                          <a:schemeClr val="bg1"/>
                        </a:solidFill>
                      </a:rPr>
                      <a:t>원자</a:t>
                    </a:r>
                    <a:endParaRPr lang="en-US" altLang="ko-KR" sz="1000" b="1" dirty="0" smtClean="0">
                      <a:solidFill>
                        <a:schemeClr val="bg1"/>
                      </a:solidFill>
                    </a:endParaRPr>
                  </a:p>
                  <a:p>
                    <a:pPr algn="ctr"/>
                    <a:r>
                      <a:rPr lang="ko-KR" altLang="en-US" sz="1000" b="1" dirty="0" err="1" smtClean="0">
                        <a:solidFill>
                          <a:schemeClr val="bg1"/>
                        </a:solidFill>
                      </a:rPr>
                      <a:t>수소수</a:t>
                    </a:r>
                    <a:endParaRPr lang="ko-KR" altLang="en-US" sz="10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33" name="그룹 32"/>
                <p:cNvGrpSpPr/>
                <p:nvPr/>
              </p:nvGrpSpPr>
              <p:grpSpPr>
                <a:xfrm>
                  <a:off x="1750062" y="4584126"/>
                  <a:ext cx="738773" cy="665355"/>
                  <a:chOff x="6073239" y="5406884"/>
                  <a:chExt cx="715548" cy="714798"/>
                </a:xfrm>
              </p:grpSpPr>
              <p:sp>
                <p:nvSpPr>
                  <p:cNvPr id="34" name="정오각형 33"/>
                  <p:cNvSpPr/>
                  <p:nvPr/>
                </p:nvSpPr>
                <p:spPr>
                  <a:xfrm>
                    <a:off x="6073239" y="5406884"/>
                    <a:ext cx="715548" cy="714798"/>
                  </a:xfrm>
                  <a:prstGeom prst="pentagon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b="1"/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6154835" y="5623490"/>
                    <a:ext cx="569387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000" b="1" dirty="0" smtClean="0">
                        <a:solidFill>
                          <a:schemeClr val="bg1"/>
                        </a:solidFill>
                      </a:rPr>
                      <a:t>연수</a:t>
                    </a:r>
                    <a:endParaRPr lang="en-US" altLang="ko-KR" sz="1000" b="1" dirty="0" smtClean="0">
                      <a:solidFill>
                        <a:schemeClr val="bg1"/>
                      </a:solidFill>
                    </a:endParaRPr>
                  </a:p>
                  <a:p>
                    <a:pPr algn="ctr"/>
                    <a:r>
                      <a:rPr lang="ko-KR" altLang="en-US" sz="1000" b="1" dirty="0" err="1" smtClean="0">
                        <a:solidFill>
                          <a:schemeClr val="bg1"/>
                        </a:solidFill>
                      </a:rPr>
                      <a:t>자화수</a:t>
                    </a:r>
                    <a:endParaRPr lang="ko-KR" altLang="en-US" sz="10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8" name="그룹 17"/>
                <p:cNvGrpSpPr/>
                <p:nvPr/>
              </p:nvGrpSpPr>
              <p:grpSpPr>
                <a:xfrm>
                  <a:off x="1750063" y="3893554"/>
                  <a:ext cx="738773" cy="665355"/>
                  <a:chOff x="5486591" y="5243684"/>
                  <a:chExt cx="715548" cy="714797"/>
                </a:xfrm>
              </p:grpSpPr>
              <p:sp>
                <p:nvSpPr>
                  <p:cNvPr id="19" name="정오각형 18"/>
                  <p:cNvSpPr/>
                  <p:nvPr/>
                </p:nvSpPr>
                <p:spPr>
                  <a:xfrm>
                    <a:off x="5486591" y="5243684"/>
                    <a:ext cx="715548" cy="714797"/>
                  </a:xfrm>
                  <a:prstGeom prst="pentagon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b="1"/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5554018" y="5440999"/>
                    <a:ext cx="648121" cy="4298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000" b="1" dirty="0">
                        <a:solidFill>
                          <a:schemeClr val="bg1"/>
                        </a:solidFill>
                      </a:rPr>
                      <a:t>정수</a:t>
                    </a:r>
                  </a:p>
                  <a:p>
                    <a:pPr algn="ctr"/>
                    <a:r>
                      <a:rPr lang="ko-KR" altLang="en-US" sz="1000" b="1" dirty="0" smtClean="0">
                        <a:solidFill>
                          <a:schemeClr val="bg1"/>
                        </a:solidFill>
                      </a:rPr>
                      <a:t>미네랄</a:t>
                    </a:r>
                    <a:endParaRPr lang="en-US" altLang="ko-KR" sz="1000" b="1" dirty="0" smtClean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30" name="그룹 29"/>
                <p:cNvGrpSpPr/>
                <p:nvPr/>
              </p:nvGrpSpPr>
              <p:grpSpPr>
                <a:xfrm>
                  <a:off x="1750062" y="3187725"/>
                  <a:ext cx="738773" cy="665354"/>
                  <a:chOff x="4932722" y="5108419"/>
                  <a:chExt cx="715548" cy="714798"/>
                </a:xfrm>
              </p:grpSpPr>
              <p:sp>
                <p:nvSpPr>
                  <p:cNvPr id="31" name="정오각형 30"/>
                  <p:cNvSpPr/>
                  <p:nvPr/>
                </p:nvSpPr>
                <p:spPr>
                  <a:xfrm>
                    <a:off x="4932722" y="5108419"/>
                    <a:ext cx="715548" cy="714798"/>
                  </a:xfrm>
                  <a:prstGeom prst="pentagon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b="1"/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5014317" y="5306334"/>
                    <a:ext cx="56938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000" b="1" dirty="0" smtClean="0">
                        <a:solidFill>
                          <a:schemeClr val="bg1"/>
                        </a:solidFill>
                      </a:rPr>
                      <a:t>녹물</a:t>
                    </a:r>
                    <a:endParaRPr lang="en-US" altLang="ko-KR" sz="1000" b="1" dirty="0" smtClean="0">
                      <a:solidFill>
                        <a:schemeClr val="bg1"/>
                      </a:solidFill>
                    </a:endParaRPr>
                  </a:p>
                  <a:p>
                    <a:pPr algn="ctr"/>
                    <a:r>
                      <a:rPr lang="ko-KR" altLang="en-US" sz="1000" b="1" dirty="0" err="1" smtClean="0">
                        <a:solidFill>
                          <a:schemeClr val="bg1"/>
                        </a:solidFill>
                      </a:rPr>
                      <a:t>제거수</a:t>
                    </a:r>
                    <a:endParaRPr lang="en-US" altLang="ko-KR" sz="1000" b="1" dirty="0" smtClean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pic>
            <p:nvPicPr>
              <p:cNvPr id="44" name="Picture 2" descr="C:\Users\net19_000\Desktop\Resized_20200328_143633.jp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8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62" t="31033" r="12377" b="14438"/>
              <a:stretch/>
            </p:blipFill>
            <p:spPr bwMode="auto">
              <a:xfrm rot="16200000">
                <a:off x="111194" y="5180480"/>
                <a:ext cx="1560907" cy="1568283"/>
              </a:xfrm>
              <a:prstGeom prst="flowChartProcess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직사각형 72"/>
            <p:cNvSpPr/>
            <p:nvPr/>
          </p:nvSpPr>
          <p:spPr>
            <a:xfrm>
              <a:off x="2893099" y="2251720"/>
              <a:ext cx="3313737" cy="4643244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6223931" y="1734757"/>
            <a:ext cx="2956581" cy="4312404"/>
            <a:chOff x="6223931" y="1734757"/>
            <a:chExt cx="2956581" cy="4464820"/>
          </a:xfrm>
        </p:grpSpPr>
        <p:grpSp>
          <p:nvGrpSpPr>
            <p:cNvPr id="42" name="그룹 41"/>
            <p:cNvGrpSpPr/>
            <p:nvPr/>
          </p:nvGrpSpPr>
          <p:grpSpPr>
            <a:xfrm>
              <a:off x="6238102" y="1734757"/>
              <a:ext cx="2905898" cy="4418686"/>
              <a:chOff x="3167843" y="1602602"/>
              <a:chExt cx="3043061" cy="4418686"/>
            </a:xfrm>
          </p:grpSpPr>
          <p:sp>
            <p:nvSpPr>
              <p:cNvPr id="23" name="모서리가 둥근 직사각형 22"/>
              <p:cNvSpPr/>
              <p:nvPr/>
            </p:nvSpPr>
            <p:spPr>
              <a:xfrm>
                <a:off x="3167844" y="1844824"/>
                <a:ext cx="2808312" cy="4176464"/>
              </a:xfrm>
              <a:prstGeom prst="roundRect">
                <a:avLst>
                  <a:gd name="adj" fmla="val 387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en-US" altLang="ko-KR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3" name="그룹 52"/>
              <p:cNvGrpSpPr/>
              <p:nvPr/>
            </p:nvGrpSpPr>
            <p:grpSpPr>
              <a:xfrm>
                <a:off x="3174296" y="1990702"/>
                <a:ext cx="3036608" cy="4030585"/>
                <a:chOff x="318074" y="1252211"/>
                <a:chExt cx="4417709" cy="5511449"/>
              </a:xfrm>
            </p:grpSpPr>
            <p:pic>
              <p:nvPicPr>
                <p:cNvPr id="54" name="그림 53"/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sharpenSoften amount="61000"/>
                          </a14:imgEffect>
                          <a14:imgEffect>
                            <a14:brightnessContrast bright="1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201" b="2750"/>
                <a:stretch/>
              </p:blipFill>
              <p:spPr>
                <a:xfrm>
                  <a:off x="318074" y="1252211"/>
                  <a:ext cx="4417709" cy="551144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55" name="직사각형 54"/>
                <p:cNvSpPr/>
                <p:nvPr/>
              </p:nvSpPr>
              <p:spPr>
                <a:xfrm>
                  <a:off x="318076" y="6131433"/>
                  <a:ext cx="4417706" cy="301222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3207408" y="2824727"/>
                <a:ext cx="27835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0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名品</a:t>
                </a:r>
                <a:r>
                  <a:rPr lang="ko-KR" altLang="en-US" sz="20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2000" i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다이아몬드 </a:t>
                </a:r>
                <a:r>
                  <a:rPr lang="ko-KR" altLang="en-US" sz="2000" i="1" dirty="0" err="1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솔트</a:t>
                </a:r>
                <a:endParaRPr lang="ko-KR" altLang="en-US" sz="2000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63" t="14563" r="12201" b="14563"/>
              <a:stretch/>
            </p:blipFill>
            <p:spPr>
              <a:xfrm rot="10512427" flipH="1">
                <a:off x="3340152" y="5229289"/>
                <a:ext cx="1164674" cy="76675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50" name="모서리가 둥근 직사각형 49"/>
              <p:cNvSpPr/>
              <p:nvPr/>
            </p:nvSpPr>
            <p:spPr>
              <a:xfrm>
                <a:off x="3167843" y="1602602"/>
                <a:ext cx="3043060" cy="542115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b="1" i="1" dirty="0" smtClean="0">
                    <a:solidFill>
                      <a:schemeClr val="bg1"/>
                    </a:solidFill>
                  </a:rPr>
                  <a:t>질 좋은 소금</a:t>
                </a:r>
                <a:endParaRPr lang="en-US" altLang="ko-KR" b="1" i="1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4" name="직사각형 73"/>
            <p:cNvSpPr/>
            <p:nvPr/>
          </p:nvSpPr>
          <p:spPr>
            <a:xfrm>
              <a:off x="6223931" y="2242140"/>
              <a:ext cx="2956581" cy="395743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124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et19_000\Desktop\15853846839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6" t="10248" r="69971" b="53136"/>
          <a:stretch/>
        </p:blipFill>
        <p:spPr bwMode="auto">
          <a:xfrm rot="10800000">
            <a:off x="-91689" y="3428999"/>
            <a:ext cx="1860743" cy="3412716"/>
          </a:xfrm>
          <a:prstGeom prst="trapezoid">
            <a:avLst>
              <a:gd name="adj" fmla="val 789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et19_000\Desktop\15853846839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6" t="10248" r="69971" b="53136"/>
          <a:stretch/>
        </p:blipFill>
        <p:spPr bwMode="auto">
          <a:xfrm rot="10800000">
            <a:off x="1445530" y="4869159"/>
            <a:ext cx="1111690" cy="1988840"/>
          </a:xfrm>
          <a:prstGeom prst="trapezoid">
            <a:avLst>
              <a:gd name="adj" fmla="val 789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KakaoTalk_20200318_114929863_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99" y="-27384"/>
            <a:ext cx="1838105" cy="5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908720"/>
            <a:ext cx="9144000" cy="193899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놀라운 </a:t>
            </a:r>
            <a:r>
              <a:rPr lang="ko-KR" alt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건강혁명</a:t>
            </a:r>
            <a:r>
              <a:rPr lang="en-US" altLang="ko-K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ko-KR" alt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국책사업 </a:t>
            </a:r>
            <a:r>
              <a:rPr lang="ko-KR" alt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참여제품</a:t>
            </a:r>
            <a:r>
              <a:rPr lang="ko-KR" alt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기적의 </a:t>
            </a:r>
            <a:r>
              <a:rPr lang="en-US" altLang="ko-KR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『</a:t>
            </a:r>
            <a:r>
              <a:rPr lang="ko-KR" altLang="en-US" sz="36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수소미전수</a:t>
            </a:r>
            <a:r>
              <a:rPr lang="en-US" altLang="ko-KR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』</a:t>
            </a:r>
            <a:r>
              <a:rPr lang="ko-KR" alt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36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altLang="ko-KR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(Miracle hydrogen </a:t>
            </a:r>
            <a:r>
              <a:rPr lang="en-US" altLang="ko-KR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microcurrent</a:t>
            </a:r>
            <a:r>
              <a:rPr lang="en-US" altLang="ko-KR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water)</a:t>
            </a:r>
            <a:endParaRPr lang="en-US" altLang="ko-KR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타원 2"/>
          <p:cNvSpPr/>
          <p:nvPr/>
        </p:nvSpPr>
        <p:spPr>
          <a:xfrm>
            <a:off x="395536" y="1277891"/>
            <a:ext cx="2247924" cy="12150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FFC000"/>
                </a:solidFill>
              </a:rPr>
              <a:t>창업</a:t>
            </a:r>
            <a:endParaRPr lang="en-US" altLang="ko-KR" sz="2400" b="1" dirty="0" smtClean="0">
              <a:solidFill>
                <a:srgbClr val="FFC000"/>
              </a:solidFill>
            </a:endParaRPr>
          </a:p>
          <a:p>
            <a:pPr algn="ctr"/>
            <a:r>
              <a:rPr lang="ko-KR" altLang="en-US" sz="2400" b="1" dirty="0" smtClean="0">
                <a:solidFill>
                  <a:srgbClr val="FFC000"/>
                </a:solidFill>
              </a:rPr>
              <a:t>메인 제품</a:t>
            </a:r>
            <a:endParaRPr lang="ko-KR" altLang="en-US" sz="2400" b="1" dirty="0">
              <a:solidFill>
                <a:srgbClr val="FFC000"/>
              </a:solidFill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4067944" y="3194085"/>
            <a:ext cx="3384376" cy="2637409"/>
            <a:chOff x="3542102" y="-472614"/>
            <a:chExt cx="2110306" cy="1810975"/>
          </a:xfrm>
        </p:grpSpPr>
        <p:sp>
          <p:nvSpPr>
            <p:cNvPr id="11" name="이등변 삼각형 10"/>
            <p:cNvSpPr/>
            <p:nvPr/>
          </p:nvSpPr>
          <p:spPr>
            <a:xfrm>
              <a:off x="3664148" y="264176"/>
              <a:ext cx="1814931" cy="1043650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i="1" dirty="0" smtClean="0">
                  <a:solidFill>
                    <a:srgbClr val="C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생명 </a:t>
              </a:r>
              <a:endParaRPr lang="en-US" altLang="ko-KR" sz="2000" b="1" i="1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sz="2000" b="1" i="1" dirty="0" smtClean="0">
                  <a:solidFill>
                    <a:schemeClr val="tx2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  <a:r>
                <a:rPr lang="ko-KR" altLang="en-US" sz="2000" b="1" i="1" dirty="0" smtClean="0">
                  <a:solidFill>
                    <a:schemeClr val="tx2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대 요소</a:t>
              </a:r>
              <a:endParaRPr lang="en-US" altLang="ko-KR" sz="2000" b="1" i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endParaRPr lang="ko-KR" altLang="en-US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타원 11"/>
            <p:cNvSpPr/>
            <p:nvPr/>
          </p:nvSpPr>
          <p:spPr>
            <a:xfrm>
              <a:off x="3899703" y="-472614"/>
              <a:ext cx="1343821" cy="117416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물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타원 12"/>
            <p:cNvSpPr/>
            <p:nvPr/>
          </p:nvSpPr>
          <p:spPr>
            <a:xfrm>
              <a:off x="3542102" y="819379"/>
              <a:ext cx="525842" cy="518982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smtClean="0">
                  <a:solidFill>
                    <a:schemeClr val="bg1"/>
                  </a:solidFill>
                </a:rPr>
                <a:t>공기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타원 13"/>
            <p:cNvSpPr/>
            <p:nvPr/>
          </p:nvSpPr>
          <p:spPr>
            <a:xfrm>
              <a:off x="5103387" y="794505"/>
              <a:ext cx="549021" cy="51898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solidFill>
                    <a:schemeClr val="bg1"/>
                  </a:solidFill>
                </a:rPr>
                <a:t>소금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3995936" y="6133399"/>
            <a:ext cx="3707393" cy="804780"/>
            <a:chOff x="3923928" y="6133399"/>
            <a:chExt cx="3707393" cy="804780"/>
          </a:xfrm>
        </p:grpSpPr>
        <p:pic>
          <p:nvPicPr>
            <p:cNvPr id="5" name="Picture 2" descr="F:\KakaoTalk_20200318_114929863_0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/>
          </p:blipFill>
          <p:spPr bwMode="auto">
            <a:xfrm>
              <a:off x="3923928" y="6133399"/>
              <a:ext cx="1625639" cy="804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574348" y="6289406"/>
              <a:ext cx="20569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 smtClean="0"/>
                <a:t>CM </a:t>
              </a:r>
              <a:r>
                <a:rPr lang="ko-KR" altLang="en-US" sz="2000" b="1" dirty="0" smtClean="0"/>
                <a:t>특판 사업부</a:t>
              </a:r>
              <a:endParaRPr lang="ko-KR" alt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516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직사각형 12"/>
          <p:cNvSpPr/>
          <p:nvPr/>
        </p:nvSpPr>
        <p:spPr>
          <a:xfrm>
            <a:off x="179512" y="152256"/>
            <a:ext cx="8820980" cy="756464"/>
          </a:xfrm>
          <a:prstGeom prst="roundRect">
            <a:avLst>
              <a:gd name="adj" fmla="val 491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i="1" dirty="0" smtClean="0">
                <a:solidFill>
                  <a:srgbClr val="FFC000"/>
                </a:solidFill>
              </a:rPr>
              <a:t>주</a:t>
            </a:r>
            <a:r>
              <a:rPr lang="en-US" altLang="ko-KR" sz="2000" b="1" i="1" dirty="0" smtClean="0">
                <a:solidFill>
                  <a:srgbClr val="FFC000"/>
                </a:solidFill>
              </a:rPr>
              <a:t>) </a:t>
            </a:r>
            <a:r>
              <a:rPr lang="ko-KR" altLang="en-US" sz="2000" b="1" i="1" dirty="0" err="1" smtClean="0">
                <a:solidFill>
                  <a:srgbClr val="FFC000"/>
                </a:solidFill>
              </a:rPr>
              <a:t>코리아크린시스템</a:t>
            </a:r>
            <a:r>
              <a:rPr lang="ko-KR" altLang="en-US" sz="2000" b="1" i="1" dirty="0" smtClean="0">
                <a:solidFill>
                  <a:srgbClr val="FFC000"/>
                </a:solidFill>
              </a:rPr>
              <a:t> 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회사소개 및  </a:t>
            </a:r>
            <a:endParaRPr lang="en-US" altLang="ko-KR" sz="2000" b="1" i="1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2400" b="1" i="1" dirty="0" smtClean="0">
                <a:solidFill>
                  <a:schemeClr val="bg1"/>
                </a:solidFill>
              </a:rPr>
              <a:t>국책사업참여</a:t>
            </a:r>
            <a:r>
              <a:rPr lang="ko-KR" altLang="en-US" sz="2400" b="1" i="1" dirty="0">
                <a:solidFill>
                  <a:schemeClr val="bg1"/>
                </a:solidFill>
              </a:rPr>
              <a:t>업</a:t>
            </a:r>
            <a:r>
              <a:rPr lang="ko-KR" altLang="en-US" sz="2400" b="1" i="1" dirty="0" smtClean="0">
                <a:solidFill>
                  <a:schemeClr val="bg1"/>
                </a:solidFill>
              </a:rPr>
              <a:t>체 </a:t>
            </a:r>
            <a:r>
              <a:rPr lang="en-US" altLang="ko-KR" sz="2400" b="1" i="1" dirty="0" smtClean="0">
                <a:solidFill>
                  <a:schemeClr val="bg1"/>
                </a:solidFill>
              </a:rPr>
              <a:t>(</a:t>
            </a:r>
            <a:r>
              <a:rPr lang="ko-KR" altLang="en-US" sz="2400" b="1" i="1" dirty="0" smtClean="0">
                <a:solidFill>
                  <a:schemeClr val="bg1"/>
                </a:solidFill>
              </a:rPr>
              <a:t>가정 및 사무실용</a:t>
            </a:r>
            <a:r>
              <a:rPr lang="en-US" altLang="ko-KR" sz="2400" b="1" i="1" dirty="0" smtClean="0">
                <a:solidFill>
                  <a:schemeClr val="bg1"/>
                </a:solidFill>
              </a:rPr>
              <a:t>,</a:t>
            </a:r>
            <a:r>
              <a:rPr lang="ko-KR" altLang="en-US" sz="2400" b="1" i="1" dirty="0" smtClean="0">
                <a:solidFill>
                  <a:schemeClr val="bg1"/>
                </a:solidFill>
              </a:rPr>
              <a:t>산업용</a:t>
            </a:r>
            <a:r>
              <a:rPr lang="en-US" altLang="ko-KR" sz="2400" b="1" i="1" dirty="0" smtClean="0">
                <a:solidFill>
                  <a:schemeClr val="bg1"/>
                </a:solidFill>
              </a:rPr>
              <a:t>)</a:t>
            </a:r>
            <a:r>
              <a:rPr lang="ko-KR" altLang="en-US" sz="2400" b="1" i="1" dirty="0" smtClean="0">
                <a:solidFill>
                  <a:schemeClr val="bg1"/>
                </a:solidFill>
              </a:rPr>
              <a:t> </a:t>
            </a:r>
            <a:endParaRPr lang="ko-KR" altLang="en-US" sz="2400" b="1" i="1" dirty="0">
              <a:solidFill>
                <a:schemeClr val="bg1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771800" y="1042384"/>
            <a:ext cx="3600399" cy="5554968"/>
            <a:chOff x="421573" y="897204"/>
            <a:chExt cx="3749399" cy="5554968"/>
          </a:xfrm>
        </p:grpSpPr>
        <p:pic>
          <p:nvPicPr>
            <p:cNvPr id="12" name="그림 4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2164191" y="4579964"/>
              <a:ext cx="2006781" cy="1872208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1000"/>
                      </a14:imgEffect>
                    </a14:imgLayer>
                  </a14:imgProps>
                </a:ext>
              </a:extLst>
            </a:blip>
            <a:srcRect l="1907" t="11631" r="3049" b="11046"/>
            <a:stretch/>
          </p:blipFill>
          <p:spPr>
            <a:xfrm>
              <a:off x="421573" y="897204"/>
              <a:ext cx="3638515" cy="2108936"/>
            </a:xfrm>
            <a:prstGeom prst="rect">
              <a:avLst/>
            </a:prstGeom>
          </p:spPr>
        </p:pic>
        <p:sp>
          <p:nvSpPr>
            <p:cNvPr id="9" name="제목 9"/>
            <p:cNvSpPr txBox="1">
              <a:spLocks/>
            </p:cNvSpPr>
            <p:nvPr/>
          </p:nvSpPr>
          <p:spPr>
            <a:xfrm>
              <a:off x="1022263" y="3067796"/>
              <a:ext cx="2716662" cy="129614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sz="1800" i="1" dirty="0" smtClean="0">
                  <a:solidFill>
                    <a:srgbClr val="C0000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rPr>
                <a:t>국책사업 </a:t>
              </a:r>
              <a:r>
                <a:rPr lang="en-US" altLang="ko-KR" sz="1800" i="1" dirty="0" smtClean="0">
                  <a:solidFill>
                    <a:srgbClr val="C0000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rPr>
                <a:t>-1-</a:t>
              </a:r>
              <a:r>
                <a:rPr lang="ko-KR" altLang="en-US" sz="1800" dirty="0">
                  <a:solidFill>
                    <a:schemeClr val="tx2">
                      <a:lumMod val="75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rPr>
                <a:t> </a:t>
              </a:r>
              <a:endParaRPr lang="en-US" altLang="ko-KR" sz="1800" dirty="0" smtClean="0">
                <a:solidFill>
                  <a:schemeClr val="tx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endParaRPr>
            </a:p>
            <a:p>
              <a:r>
                <a:rPr lang="ko-KR" altLang="en-US" sz="1800" dirty="0" smtClean="0">
                  <a:solidFill>
                    <a:srgbClr val="C0000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rPr>
                <a:t>완도 적조 훈련</a:t>
              </a:r>
              <a:endParaRPr lang="en-US" altLang="ko-KR" sz="1800" dirty="0" smtClean="0"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endParaRPr>
            </a:p>
            <a:p>
              <a:r>
                <a:rPr lang="en-US" altLang="ko-KR" sz="1400" dirty="0" smtClean="0">
                  <a:solidFill>
                    <a:schemeClr val="tx2">
                      <a:lumMod val="75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rPr>
                <a:t>(2019</a:t>
              </a:r>
              <a:r>
                <a:rPr lang="ko-KR" altLang="en-US" sz="1400" dirty="0">
                  <a:solidFill>
                    <a:schemeClr val="tx2">
                      <a:lumMod val="75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rPr>
                <a:t>년 7월 8</a:t>
              </a:r>
              <a:r>
                <a:rPr lang="ko-KR" altLang="en-US" sz="1400" dirty="0" smtClean="0">
                  <a:solidFill>
                    <a:schemeClr val="tx2">
                      <a:lumMod val="75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rPr>
                <a:t>일</a:t>
              </a:r>
              <a:r>
                <a:rPr lang="en-US" altLang="ko-KR" sz="1400" dirty="0" smtClean="0">
                  <a:solidFill>
                    <a:schemeClr val="tx2">
                      <a:lumMod val="75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rPr>
                <a:t>)</a:t>
              </a:r>
            </a:p>
            <a:p>
              <a:r>
                <a:rPr lang="en-US" altLang="ko-KR" sz="1600" dirty="0" smtClean="0">
                  <a:solidFill>
                    <a:schemeClr val="tx2">
                      <a:lumMod val="75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rPr>
                <a:t>(</a:t>
              </a:r>
              <a:r>
                <a:rPr lang="ko-KR" altLang="en-US" sz="1600" dirty="0" smtClean="0">
                  <a:solidFill>
                    <a:schemeClr val="tx2">
                      <a:lumMod val="75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rPr>
                <a:t>해양환경</a:t>
              </a:r>
              <a:r>
                <a:rPr lang="en-US" altLang="ko-KR" sz="1600" dirty="0" smtClean="0">
                  <a:solidFill>
                    <a:schemeClr val="tx2">
                      <a:lumMod val="75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rPr>
                <a:t> </a:t>
              </a:r>
              <a:r>
                <a:rPr lang="ko-KR" altLang="en-US" sz="1600" dirty="0" smtClean="0">
                  <a:solidFill>
                    <a:schemeClr val="tx2">
                      <a:lumMod val="75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rPr>
                <a:t>및 생태계 보호</a:t>
              </a:r>
              <a:r>
                <a:rPr lang="en-US" altLang="ko-KR" sz="1600" dirty="0" smtClean="0">
                  <a:solidFill>
                    <a:schemeClr val="tx2">
                      <a:lumMod val="75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rPr>
                <a:t>)</a:t>
              </a:r>
              <a:endParaRPr lang="en-US" altLang="ko-KR" sz="1600" dirty="0">
                <a:solidFill>
                  <a:schemeClr val="tx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endParaRPr>
            </a:p>
            <a:p>
              <a:pPr>
                <a:lnSpc>
                  <a:spcPct val="150000"/>
                </a:lnSpc>
              </a:pPr>
              <a:endParaRPr lang="en-US" altLang="ko-KR" sz="1800" dirty="0">
                <a:solidFill>
                  <a:schemeClr val="accent5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endParaRPr>
            </a:p>
            <a:p>
              <a:endParaRPr lang="en-US" altLang="ko-KR" sz="2000" dirty="0">
                <a:solidFill>
                  <a:schemeClr val="accent5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endParaRPr>
            </a:p>
            <a:p>
              <a:endParaRPr lang="en-US" altLang="ko-KR" sz="2000" dirty="0">
                <a:solidFill>
                  <a:schemeClr val="accent5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endParaRPr>
            </a:p>
            <a:p>
              <a:endParaRPr lang="en-US" altLang="ko-KR" sz="2000" dirty="0">
                <a:solidFill>
                  <a:schemeClr val="accent5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endParaRPr>
            </a:p>
            <a:p>
              <a:endParaRPr lang="en-US" altLang="ko-KR" sz="2000" dirty="0">
                <a:solidFill>
                  <a:schemeClr val="accent5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endParaRPr>
            </a:p>
          </p:txBody>
        </p:sp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517284" y="4579964"/>
              <a:ext cx="2047754" cy="1859142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16" name="제목 9"/>
          <p:cNvSpPr txBox="1">
            <a:spLocks/>
          </p:cNvSpPr>
          <p:nvPr/>
        </p:nvSpPr>
        <p:spPr>
          <a:xfrm>
            <a:off x="4000734" y="1485948"/>
            <a:ext cx="2198145" cy="12971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altLang="ko-KR" sz="2400" dirty="0">
              <a:solidFill>
                <a:schemeClr val="accent5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HY견고딕"/>
              <a:ea typeface="HY견고딕"/>
            </a:endParaRPr>
          </a:p>
          <a:p>
            <a:pPr>
              <a:lnSpc>
                <a:spcPct val="150000"/>
              </a:lnSpc>
            </a:pPr>
            <a:endParaRPr lang="en-US" altLang="ko-KR" sz="2400" dirty="0">
              <a:solidFill>
                <a:schemeClr val="accent5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HY견고딕"/>
              <a:ea typeface="HY견고딕"/>
            </a:endParaRPr>
          </a:p>
          <a:p>
            <a:pPr>
              <a:lnSpc>
                <a:spcPct val="150000"/>
              </a:lnSpc>
            </a:pPr>
            <a:endParaRPr lang="en-US" altLang="ko-KR" sz="2400" dirty="0">
              <a:solidFill>
                <a:schemeClr val="accent5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HY견고딕"/>
              <a:ea typeface="HY견고딕"/>
            </a:endParaRPr>
          </a:p>
          <a:p>
            <a:pPr>
              <a:lnSpc>
                <a:spcPct val="150000"/>
              </a:lnSpc>
            </a:pPr>
            <a:endParaRPr lang="en-US" altLang="ko-KR" sz="2400" dirty="0">
              <a:solidFill>
                <a:schemeClr val="accent5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HY견고딕"/>
              <a:ea typeface="HY견고딕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21865" y="4653136"/>
            <a:ext cx="2477927" cy="1967833"/>
          </a:xfrm>
          <a:prstGeom prst="roundRect">
            <a:avLst>
              <a:gd name="adj" fmla="val 9960"/>
            </a:avLst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rPr>
              <a:t>공통 주요 효능</a:t>
            </a:r>
            <a:endParaRPr lang="en-US" altLang="ko-KR" dirty="0" smtClean="0">
              <a:solidFill>
                <a:srgbClr val="FFC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HY견고딕"/>
              <a:ea typeface="HY견고딕"/>
            </a:endParaRPr>
          </a:p>
          <a:p>
            <a:pPr algn="ctr"/>
            <a:r>
              <a:rPr lang="ko-KR" altLang="en-US" sz="16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rPr>
              <a:t>녹물</a:t>
            </a:r>
            <a:r>
              <a:rPr lang="en-US" altLang="ko-KR" sz="16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rPr>
              <a:t>.</a:t>
            </a:r>
            <a:r>
              <a:rPr lang="ko-KR" altLang="en-US" sz="16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rPr>
              <a:t>농약</a:t>
            </a:r>
            <a:r>
              <a:rPr lang="en-US" altLang="ko-KR" sz="16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rPr>
              <a:t>.</a:t>
            </a:r>
            <a:r>
              <a:rPr lang="ko-KR" altLang="en-US" sz="16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rPr>
              <a:t>중금속 제거</a:t>
            </a:r>
            <a:endParaRPr lang="en-US" altLang="ko-KR" sz="160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HY견고딕"/>
              <a:ea typeface="HY견고딕"/>
            </a:endParaRPr>
          </a:p>
          <a:p>
            <a:pPr algn="ctr"/>
            <a:r>
              <a:rPr lang="ko-KR" altLang="en-US" sz="16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rPr>
              <a:t>강력한 살균력</a:t>
            </a:r>
            <a:endParaRPr lang="en-US" altLang="ko-KR" sz="160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HY견고딕"/>
              <a:ea typeface="HY견고딕"/>
            </a:endParaRPr>
          </a:p>
          <a:p>
            <a:pPr algn="ctr"/>
            <a:r>
              <a:rPr lang="ko-KR" altLang="en-US" sz="16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rPr>
              <a:t>미네랄 유지 </a:t>
            </a:r>
            <a:endParaRPr lang="en-US" altLang="ko-KR" sz="160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HY견고딕"/>
              <a:ea typeface="HY견고딕"/>
            </a:endParaRPr>
          </a:p>
          <a:p>
            <a:pPr algn="ctr"/>
            <a:r>
              <a:rPr lang="ko-KR" altLang="en-US" sz="1600" dirty="0" err="1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rPr>
              <a:t>미세전류</a:t>
            </a:r>
            <a:r>
              <a:rPr lang="ko-KR" altLang="en-US" sz="16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rPr>
              <a:t> 생성</a:t>
            </a:r>
            <a:r>
              <a:rPr lang="en-US" altLang="ko-KR" sz="16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rPr>
              <a:t>기타</a:t>
            </a:r>
            <a:endParaRPr lang="en-US" altLang="ko-KR" sz="1600" dirty="0" smtClean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HY견고딕"/>
              <a:ea typeface="HY견고딕"/>
            </a:endParaRPr>
          </a:p>
          <a:p>
            <a:pPr algn="ctr"/>
            <a:r>
              <a:rPr lang="ko-KR" altLang="en-US" dirty="0" smtClean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Y견고딕"/>
                <a:ea typeface="HY견고딕"/>
              </a:rPr>
              <a:t>면역력 증강</a:t>
            </a:r>
            <a:endParaRPr lang="en-US" altLang="ko-KR" dirty="0">
              <a:solidFill>
                <a:srgbClr val="FFC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HY견고딕"/>
              <a:ea typeface="HY견고딕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6198880" y="1068404"/>
            <a:ext cx="2873620" cy="5528948"/>
            <a:chOff x="6198880" y="1068404"/>
            <a:chExt cx="2873620" cy="5528948"/>
          </a:xfrm>
        </p:grpSpPr>
        <p:pic>
          <p:nvPicPr>
            <p:cNvPr id="15" name="Picture 3" descr="C:\Users\SEC\Desktop\123.jpg"/>
            <p:cNvPicPr>
              <a:picLocks noChangeAspect="1" noChangeArrowheads="1"/>
            </p:cNvPicPr>
            <p:nvPr/>
          </p:nvPicPr>
          <p:blipFill rotWithShape="1">
            <a:blip r:embed="rId6"/>
            <a:srcRect l="68357" t="3356" r="4627" b="50000"/>
            <a:stretch/>
          </p:blipFill>
          <p:spPr>
            <a:xfrm>
              <a:off x="6198880" y="1068404"/>
              <a:ext cx="2801612" cy="2082916"/>
            </a:xfrm>
            <a:prstGeom prst="flowChartProcess">
              <a:avLst/>
            </a:prstGeom>
            <a:noFill/>
          </p:spPr>
        </p:pic>
        <p:grpSp>
          <p:nvGrpSpPr>
            <p:cNvPr id="11" name="그룹 10"/>
            <p:cNvGrpSpPr/>
            <p:nvPr/>
          </p:nvGrpSpPr>
          <p:grpSpPr>
            <a:xfrm>
              <a:off x="6264188" y="3212976"/>
              <a:ext cx="2808312" cy="3384376"/>
              <a:chOff x="6264188" y="3212976"/>
              <a:chExt cx="2808312" cy="3384376"/>
            </a:xfrm>
          </p:grpSpPr>
          <p:sp>
            <p:nvSpPr>
              <p:cNvPr id="14" name="제목 9"/>
              <p:cNvSpPr txBox="1">
                <a:spLocks/>
              </p:cNvSpPr>
              <p:nvPr/>
            </p:nvSpPr>
            <p:spPr>
              <a:xfrm>
                <a:off x="6264188" y="3212976"/>
                <a:ext cx="2808312" cy="337131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r>
                  <a:rPr lang="ko-KR" altLang="en-US" sz="1800" i="1" dirty="0" smtClean="0">
                    <a:solidFill>
                      <a:srgbClr val="C00000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국책사업 </a:t>
                </a:r>
                <a:r>
                  <a:rPr lang="en-US" altLang="ko-KR" sz="1800" i="1" dirty="0" smtClean="0">
                    <a:solidFill>
                      <a:srgbClr val="C00000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-2-</a:t>
                </a:r>
              </a:p>
              <a:p>
                <a:r>
                  <a:rPr lang="ko-KR" altLang="en-US" sz="1800" dirty="0" smtClean="0">
                    <a:solidFill>
                      <a:srgbClr val="C00000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원자수소미전수기 보급</a:t>
                </a:r>
                <a:endParaRPr lang="en-US" altLang="ko-KR" sz="1800" dirty="0">
                  <a:solidFill>
                    <a:srgbClr val="C0000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  <a:p>
                <a:r>
                  <a:rPr lang="en-US" altLang="ko-KR" sz="14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(2019</a:t>
                </a:r>
                <a:r>
                  <a:rPr lang="ko-KR" altLang="en-US" sz="14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년도 국책사업선정품</a:t>
                </a:r>
                <a:r>
                  <a:rPr lang="en-US" altLang="ko-KR" sz="14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)</a:t>
                </a:r>
              </a:p>
              <a:p>
                <a:endParaRPr lang="en-US" altLang="ko-KR" sz="1400" dirty="0" smtClean="0">
                  <a:solidFill>
                    <a:schemeClr val="accent1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  <a:p>
                <a:endParaRPr lang="en-US" altLang="ko-KR" sz="900" dirty="0" smtClean="0">
                  <a:solidFill>
                    <a:schemeClr val="accent1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  <a:p>
                <a:endParaRPr lang="en-US" altLang="ko-KR" sz="900" dirty="0" smtClean="0">
                  <a:solidFill>
                    <a:schemeClr val="accent1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  <a:p>
                <a:endParaRPr lang="en-US" altLang="ko-KR" sz="1400" dirty="0" smtClean="0">
                  <a:solidFill>
                    <a:schemeClr val="accent1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  <a:p>
                <a:r>
                  <a:rPr lang="ko-KR" altLang="en-US" sz="16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전국 국공립 </a:t>
                </a:r>
                <a:endParaRPr lang="en-US" altLang="ko-KR" sz="1600" dirty="0" smtClean="0">
                  <a:solidFill>
                    <a:schemeClr val="tx2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  <a:p>
                <a:r>
                  <a:rPr lang="en-US" altLang="ko-KR" sz="16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-</a:t>
                </a:r>
                <a:r>
                  <a:rPr lang="ko-KR" altLang="en-US" sz="16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유치원</a:t>
                </a:r>
                <a:r>
                  <a:rPr lang="en-US" altLang="ko-KR" sz="16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.</a:t>
                </a:r>
                <a:r>
                  <a:rPr lang="ko-KR" altLang="en-US" sz="1600" dirty="0" err="1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어린이집</a:t>
                </a:r>
                <a:endParaRPr lang="en-US" altLang="ko-KR" sz="1600" dirty="0" smtClean="0">
                  <a:solidFill>
                    <a:schemeClr val="tx2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  <a:p>
                <a:r>
                  <a:rPr lang="ko-KR" altLang="en-US" sz="16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일부 설치 </a:t>
                </a:r>
                <a:endParaRPr lang="en-US" altLang="ko-KR" sz="1600" dirty="0" smtClean="0">
                  <a:solidFill>
                    <a:schemeClr val="tx2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  <a:p>
                <a:r>
                  <a:rPr lang="en-US" altLang="ko-KR" sz="14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(</a:t>
                </a:r>
                <a:r>
                  <a:rPr lang="en-US" altLang="ko-KR" sz="12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288</a:t>
                </a:r>
                <a:r>
                  <a:rPr lang="ko-KR" altLang="en-US" sz="12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개 업체 중 독점 선정</a:t>
                </a:r>
                <a:r>
                  <a:rPr lang="en-US" altLang="ko-KR" sz="14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)</a:t>
                </a:r>
              </a:p>
              <a:p>
                <a:endParaRPr lang="en-US" altLang="ko-KR" sz="400" dirty="0" smtClean="0">
                  <a:solidFill>
                    <a:schemeClr val="tx2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  <a:p>
                <a:r>
                  <a:rPr lang="en-US" altLang="ko-KR" sz="16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-</a:t>
                </a:r>
                <a:r>
                  <a:rPr lang="ko-KR" altLang="en-US" sz="16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노인정 설치 예산</a:t>
                </a:r>
                <a:endParaRPr lang="en-US" altLang="ko-KR" sz="1600" dirty="0" smtClean="0">
                  <a:solidFill>
                    <a:schemeClr val="tx2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  <a:p>
                <a:r>
                  <a:rPr lang="ko-KR" altLang="en-US" sz="1600" dirty="0" smtClean="0">
                    <a:solidFill>
                      <a:schemeClr val="tx2">
                        <a:lumMod val="50000"/>
                      </a:schemeClr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HY견고딕"/>
                    <a:ea typeface="HY견고딕"/>
                  </a:rPr>
                  <a:t>국회통과</a:t>
                </a:r>
                <a:endParaRPr lang="en-US" altLang="ko-KR" sz="1800" dirty="0">
                  <a:solidFill>
                    <a:schemeClr val="tx2">
                      <a:lumMod val="50000"/>
                    </a:scheme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ko-KR" sz="2000" dirty="0">
                  <a:solidFill>
                    <a:schemeClr val="accent5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ko-KR" sz="2000" dirty="0">
                  <a:solidFill>
                    <a:schemeClr val="accent5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ko-KR" sz="2000" dirty="0">
                  <a:solidFill>
                    <a:schemeClr val="accent5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HY견고딕"/>
                  <a:ea typeface="HY견고딕"/>
                </a:endParaRPr>
              </a:p>
            </p:txBody>
          </p:sp>
          <p:sp>
            <p:nvSpPr>
              <p:cNvPr id="7" name="타원 6"/>
              <p:cNvSpPr/>
              <p:nvPr/>
            </p:nvSpPr>
            <p:spPr>
              <a:xfrm>
                <a:off x="6588224" y="4653136"/>
                <a:ext cx="2171367" cy="1944216"/>
              </a:xfrm>
              <a:prstGeom prst="ellipse">
                <a:avLst/>
              </a:prstGeom>
              <a:noFill/>
              <a:ln w="762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8" name="직사각형 17"/>
          <p:cNvSpPr/>
          <p:nvPr/>
        </p:nvSpPr>
        <p:spPr>
          <a:xfrm>
            <a:off x="71008" y="986216"/>
            <a:ext cx="290858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latin typeface="+mj-ea"/>
              </a:rPr>
              <a:t>           Since 1997</a:t>
            </a:r>
            <a:r>
              <a:rPr lang="ko-KR" altLang="en-US" sz="1600" b="1" dirty="0" smtClean="0">
                <a:latin typeface="+mj-ea"/>
              </a:rPr>
              <a:t>년</a:t>
            </a:r>
            <a:endParaRPr lang="en-US" altLang="ko-KR" sz="1600" b="1" dirty="0" smtClean="0">
              <a:latin typeface="+mj-ea"/>
            </a:endParaRPr>
          </a:p>
          <a:p>
            <a:endParaRPr lang="en-US" altLang="ko-KR" sz="1000" b="1" dirty="0" smtClean="0">
              <a:latin typeface="+mj-ea"/>
            </a:endParaRPr>
          </a:p>
          <a:p>
            <a:r>
              <a:rPr lang="ko-KR" altLang="en-US" sz="1200" b="1" dirty="0" smtClean="0">
                <a:latin typeface="+mj-ea"/>
              </a:rPr>
              <a:t>◐ </a:t>
            </a:r>
            <a:r>
              <a:rPr lang="ko-KR" altLang="en-US" sz="1200" b="1" dirty="0">
                <a:latin typeface="+mj-ea"/>
              </a:rPr>
              <a:t>창업주 및 </a:t>
            </a:r>
            <a:r>
              <a:rPr lang="ko-KR" altLang="en-US" sz="1200" b="1" dirty="0" smtClean="0">
                <a:latin typeface="+mj-ea"/>
              </a:rPr>
              <a:t>개발자</a:t>
            </a:r>
            <a:r>
              <a:rPr lang="en-US" altLang="ko-KR" sz="1200" b="1" dirty="0" smtClean="0">
                <a:latin typeface="+mj-ea"/>
              </a:rPr>
              <a:t>: </a:t>
            </a:r>
            <a:r>
              <a:rPr lang="ko-KR" altLang="en-US" sz="1200" b="1" dirty="0">
                <a:latin typeface="+mj-ea"/>
              </a:rPr>
              <a:t>고 화 석</a:t>
            </a:r>
            <a:endParaRPr lang="en-US" altLang="ko-KR" sz="1200" b="1" dirty="0">
              <a:latin typeface="+mj-ea"/>
            </a:endParaRPr>
          </a:p>
          <a:p>
            <a:r>
              <a:rPr lang="ko-KR" altLang="en-US" sz="1200" b="1" dirty="0">
                <a:latin typeface="+mj-ea"/>
              </a:rPr>
              <a:t>◐ </a:t>
            </a:r>
            <a:r>
              <a:rPr lang="ko-KR" altLang="en-US" sz="1200" b="1" dirty="0" err="1" smtClean="0">
                <a:latin typeface="+mj-ea"/>
              </a:rPr>
              <a:t>제조본사</a:t>
            </a:r>
            <a:r>
              <a:rPr lang="en-US" altLang="ko-KR" sz="1200" b="1" dirty="0">
                <a:latin typeface="+mj-ea"/>
              </a:rPr>
              <a:t>: </a:t>
            </a:r>
            <a:r>
              <a:rPr lang="ko-KR" altLang="en-US" sz="1200" b="1" dirty="0">
                <a:latin typeface="+mj-ea"/>
              </a:rPr>
              <a:t>경기도 군포시 </a:t>
            </a:r>
            <a:r>
              <a:rPr lang="ko-KR" altLang="en-US" sz="1200" b="1" dirty="0" err="1" smtClean="0">
                <a:latin typeface="+mj-ea"/>
              </a:rPr>
              <a:t>당동</a:t>
            </a:r>
            <a:r>
              <a:rPr lang="en-US" altLang="ko-KR" sz="1200" b="1" dirty="0" smtClean="0">
                <a:latin typeface="+mj-ea"/>
              </a:rPr>
              <a:t>974-4</a:t>
            </a:r>
            <a:endParaRPr lang="en-US" altLang="ko-KR" sz="1200" b="1" dirty="0">
              <a:latin typeface="+mj-ea"/>
            </a:endParaRPr>
          </a:p>
          <a:p>
            <a:r>
              <a:rPr lang="ko-KR" altLang="en-US" sz="1200" b="1" dirty="0" smtClean="0">
                <a:latin typeface="+mj-ea"/>
              </a:rPr>
              <a:t>◐ </a:t>
            </a:r>
            <a:r>
              <a:rPr lang="ko-KR" altLang="en-US" sz="1200" b="1" dirty="0">
                <a:latin typeface="+mj-ea"/>
              </a:rPr>
              <a:t>개발 및 </a:t>
            </a:r>
            <a:r>
              <a:rPr lang="ko-KR" altLang="en-US" sz="1200" b="1" dirty="0" smtClean="0">
                <a:latin typeface="+mj-ea"/>
              </a:rPr>
              <a:t>제조품 </a:t>
            </a:r>
            <a:r>
              <a:rPr lang="en-US" altLang="ko-KR" sz="1200" b="1" dirty="0" smtClean="0">
                <a:latin typeface="+mj-ea"/>
              </a:rPr>
              <a:t>(since 1997</a:t>
            </a:r>
            <a:r>
              <a:rPr lang="ko-KR" altLang="en-US" sz="1200" b="1" dirty="0" smtClean="0">
                <a:latin typeface="+mj-ea"/>
              </a:rPr>
              <a:t>년</a:t>
            </a:r>
            <a:r>
              <a:rPr lang="en-US" altLang="ko-KR" sz="1200" b="1" dirty="0" smtClean="0">
                <a:latin typeface="+mj-ea"/>
              </a:rPr>
              <a:t>)</a:t>
            </a:r>
            <a:endParaRPr lang="en-US" altLang="ko-KR" sz="1200" b="1" dirty="0">
              <a:latin typeface="+mj-ea"/>
            </a:endParaRPr>
          </a:p>
          <a:p>
            <a:r>
              <a:rPr lang="en-US" altLang="ko-KR" sz="1200" b="1" dirty="0">
                <a:latin typeface="+mj-ea"/>
              </a:rPr>
              <a:t>    1. </a:t>
            </a:r>
            <a:r>
              <a:rPr lang="ko-KR" altLang="en-US" sz="1200" b="1" dirty="0">
                <a:latin typeface="+mj-ea"/>
              </a:rPr>
              <a:t>김치냉장고</a:t>
            </a:r>
            <a:r>
              <a:rPr lang="en-US" altLang="ko-KR" sz="1200" b="1" dirty="0">
                <a:latin typeface="+mj-ea"/>
              </a:rPr>
              <a:t>, </a:t>
            </a:r>
            <a:r>
              <a:rPr lang="ko-KR" altLang="en-US" sz="1200" b="1" dirty="0" smtClean="0">
                <a:latin typeface="+mj-ea"/>
              </a:rPr>
              <a:t>수소방울가습기</a:t>
            </a:r>
            <a:endParaRPr lang="en-US" altLang="ko-KR" sz="1200" b="1" dirty="0">
              <a:latin typeface="+mj-ea"/>
            </a:endParaRPr>
          </a:p>
          <a:p>
            <a:r>
              <a:rPr lang="en-US" altLang="ko-KR" sz="1200" b="1" dirty="0" smtClean="0">
                <a:latin typeface="+mj-ea"/>
              </a:rPr>
              <a:t>       </a:t>
            </a:r>
            <a:r>
              <a:rPr lang="ko-KR" altLang="en-US" sz="1200" b="1" dirty="0" smtClean="0">
                <a:latin typeface="+mj-ea"/>
              </a:rPr>
              <a:t>연수기</a:t>
            </a:r>
            <a:r>
              <a:rPr lang="en-US" altLang="ko-KR" sz="1200" b="1" dirty="0">
                <a:latin typeface="+mj-ea"/>
              </a:rPr>
              <a:t>, </a:t>
            </a:r>
            <a:r>
              <a:rPr lang="ko-KR" altLang="en-US" sz="1200" b="1" dirty="0">
                <a:latin typeface="+mj-ea"/>
              </a:rPr>
              <a:t>스케일마스터 </a:t>
            </a:r>
            <a:endParaRPr lang="en-US" altLang="ko-KR" sz="1200" b="1" dirty="0">
              <a:latin typeface="+mj-ea"/>
            </a:endParaRPr>
          </a:p>
          <a:p>
            <a:r>
              <a:rPr lang="en-US" altLang="ko-KR" sz="1200" b="1" dirty="0">
                <a:latin typeface="+mj-ea"/>
              </a:rPr>
              <a:t>    2. </a:t>
            </a:r>
            <a:r>
              <a:rPr lang="ko-KR" altLang="en-US" sz="1200" b="1" dirty="0">
                <a:latin typeface="+mj-ea"/>
              </a:rPr>
              <a:t>녹</a:t>
            </a:r>
            <a:r>
              <a:rPr lang="en-US" altLang="ko-KR" sz="1200" b="1" dirty="0">
                <a:latin typeface="+mj-ea"/>
              </a:rPr>
              <a:t>.</a:t>
            </a:r>
            <a:r>
              <a:rPr lang="ko-KR" altLang="en-US" sz="1200" b="1" dirty="0">
                <a:latin typeface="+mj-ea"/>
              </a:rPr>
              <a:t>적조 살포기</a:t>
            </a:r>
            <a:r>
              <a:rPr lang="en-US" altLang="ko-KR" sz="1200" b="1" dirty="0">
                <a:latin typeface="+mj-ea"/>
              </a:rPr>
              <a:t>, </a:t>
            </a:r>
            <a:r>
              <a:rPr lang="ko-KR" altLang="en-US" sz="1200" b="1" dirty="0" err="1">
                <a:latin typeface="+mj-ea"/>
              </a:rPr>
              <a:t>해독장치</a:t>
            </a:r>
            <a:r>
              <a:rPr lang="en-US" altLang="ko-KR" sz="1200" b="1" dirty="0">
                <a:latin typeface="+mj-ea"/>
              </a:rPr>
              <a:t>, </a:t>
            </a:r>
            <a:endParaRPr lang="en-US" altLang="ko-KR" sz="1200" b="1" dirty="0" smtClean="0">
              <a:latin typeface="+mj-ea"/>
            </a:endParaRPr>
          </a:p>
          <a:p>
            <a:r>
              <a:rPr lang="en-US" altLang="ko-KR" sz="1200" b="1" dirty="0">
                <a:latin typeface="+mj-ea"/>
              </a:rPr>
              <a:t> </a:t>
            </a:r>
            <a:r>
              <a:rPr lang="en-US" altLang="ko-KR" sz="1200" b="1" dirty="0" smtClean="0">
                <a:latin typeface="+mj-ea"/>
              </a:rPr>
              <a:t>      </a:t>
            </a:r>
            <a:r>
              <a:rPr lang="ko-KR" altLang="en-US" sz="1200" b="1" dirty="0" smtClean="0">
                <a:latin typeface="+mj-ea"/>
              </a:rPr>
              <a:t>친환경 </a:t>
            </a:r>
            <a:r>
              <a:rPr lang="ko-KR" altLang="en-US" sz="1200" b="1" dirty="0" err="1">
                <a:latin typeface="+mj-ea"/>
              </a:rPr>
              <a:t>생선건조기</a:t>
            </a:r>
            <a:endParaRPr lang="en-US" altLang="ko-KR" sz="1200" b="1" dirty="0">
              <a:latin typeface="+mj-ea"/>
            </a:endParaRPr>
          </a:p>
          <a:p>
            <a:r>
              <a:rPr lang="en-US" altLang="ko-KR" sz="1200" b="1" dirty="0">
                <a:latin typeface="+mj-ea"/>
              </a:rPr>
              <a:t>    3. </a:t>
            </a:r>
            <a:r>
              <a:rPr lang="ko-KR" altLang="en-US" sz="1200" b="1" dirty="0">
                <a:latin typeface="+mj-ea"/>
              </a:rPr>
              <a:t>수소방울세제</a:t>
            </a:r>
            <a:r>
              <a:rPr lang="en-US" altLang="ko-KR" sz="1200" b="1" dirty="0">
                <a:latin typeface="+mj-ea"/>
              </a:rPr>
              <a:t>, </a:t>
            </a:r>
            <a:r>
              <a:rPr lang="ko-KR" altLang="en-US" sz="1200" b="1" dirty="0">
                <a:latin typeface="+mj-ea"/>
              </a:rPr>
              <a:t>화장품 등</a:t>
            </a:r>
            <a:endParaRPr lang="en-US" altLang="ko-KR" sz="1200" b="1" dirty="0">
              <a:latin typeface="+mj-ea"/>
            </a:endParaRPr>
          </a:p>
          <a:p>
            <a:r>
              <a:rPr lang="en-US" altLang="ko-KR" sz="1200" b="1" dirty="0">
                <a:latin typeface="+mj-ea"/>
              </a:rPr>
              <a:t>    4. </a:t>
            </a:r>
            <a:r>
              <a:rPr lang="ko-KR" altLang="en-US" sz="1200" b="1" dirty="0">
                <a:latin typeface="+mj-ea"/>
              </a:rPr>
              <a:t>수소미전수기 </a:t>
            </a:r>
            <a:endParaRPr lang="en-US" altLang="ko-KR" sz="1200" b="1" dirty="0" smtClean="0">
              <a:latin typeface="+mj-ea"/>
            </a:endParaRPr>
          </a:p>
          <a:p>
            <a:pPr algn="ctr"/>
            <a:r>
              <a:rPr lang="en-US" altLang="ko-KR" sz="1200" b="1" dirty="0">
                <a:latin typeface="+mj-ea"/>
              </a:rPr>
              <a:t> </a:t>
            </a:r>
            <a:r>
              <a:rPr lang="en-US" altLang="ko-KR" sz="1200" b="1" dirty="0" smtClean="0">
                <a:latin typeface="+mj-ea"/>
              </a:rPr>
              <a:t>   (</a:t>
            </a:r>
            <a:r>
              <a:rPr lang="ko-KR" altLang="en-US" sz="1200" b="1" dirty="0">
                <a:latin typeface="+mj-ea"/>
              </a:rPr>
              <a:t>최초 개발품</a:t>
            </a:r>
            <a:r>
              <a:rPr lang="en-US" altLang="ko-KR" sz="1200" b="1" dirty="0">
                <a:latin typeface="+mj-ea"/>
              </a:rPr>
              <a:t>, </a:t>
            </a:r>
            <a:r>
              <a:rPr lang="ko-KR" altLang="en-US" sz="1200" b="1" dirty="0" smtClean="0">
                <a:latin typeface="+mj-ea"/>
              </a:rPr>
              <a:t>특허출원 </a:t>
            </a:r>
            <a:r>
              <a:rPr lang="ko-KR" altLang="en-US" sz="1200" b="1" dirty="0">
                <a:latin typeface="+mj-ea"/>
              </a:rPr>
              <a:t>및 등록</a:t>
            </a:r>
            <a:r>
              <a:rPr lang="en-US" altLang="ko-KR" sz="1200" b="1" dirty="0" smtClean="0">
                <a:latin typeface="+mj-ea"/>
              </a:rPr>
              <a:t>)</a:t>
            </a:r>
            <a:r>
              <a:rPr lang="ko-KR" alt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o-KR" alt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일반 </a:t>
            </a:r>
            <a:r>
              <a:rPr lang="ko-KR" alt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산업용 </a:t>
            </a:r>
            <a:endParaRPr lang="en-US" altLang="ko-KR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ko-KR" sz="1200" b="1" dirty="0"/>
              <a:t>(</a:t>
            </a:r>
            <a:r>
              <a:rPr lang="ko-KR" altLang="en-US" sz="1200" b="1" dirty="0"/>
              <a:t>농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축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수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사우나 등</a:t>
            </a:r>
            <a:r>
              <a:rPr lang="en-US" altLang="ko-KR" sz="1200" b="1" dirty="0" smtClean="0"/>
              <a:t>) 100</a:t>
            </a:r>
            <a:r>
              <a:rPr lang="ko-KR" altLang="en-US" sz="1200" b="1" dirty="0"/>
              <a:t>여개 </a:t>
            </a:r>
            <a:r>
              <a:rPr lang="ko-KR" altLang="en-US" sz="1200" b="1" dirty="0" smtClean="0"/>
              <a:t>설치</a:t>
            </a:r>
            <a:r>
              <a:rPr lang="en-US" altLang="ko-KR" sz="1200" b="1" dirty="0" smtClean="0"/>
              <a:t> </a:t>
            </a:r>
            <a:endParaRPr lang="en-US" altLang="ko-KR" sz="1200" b="1" dirty="0"/>
          </a:p>
          <a:p>
            <a:pPr algn="ctr"/>
            <a:r>
              <a:rPr lang="ko-KR" alt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가정용</a:t>
            </a:r>
            <a:r>
              <a:rPr lang="en-US" altLang="ko-K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사무실용</a:t>
            </a:r>
            <a:endParaRPr lang="en-US" altLang="ko-KR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o-KR" altLang="en-US" sz="1200" b="1" dirty="0"/>
              <a:t>수소미전수기 등 </a:t>
            </a:r>
            <a:r>
              <a:rPr lang="en-US" altLang="ko-KR" sz="1200" b="1" dirty="0"/>
              <a:t>50,000</a:t>
            </a:r>
            <a:r>
              <a:rPr lang="ko-KR" altLang="en-US" sz="1200" b="1" dirty="0"/>
              <a:t>여대 </a:t>
            </a:r>
            <a:r>
              <a:rPr lang="ko-KR" altLang="en-US" sz="1200" b="1" dirty="0" smtClean="0"/>
              <a:t>설치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157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753539" y="453067"/>
            <a:ext cx="4412786" cy="584395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 sz="2800" b="1" i="1" dirty="0" smtClean="0">
                <a:solidFill>
                  <a:srgbClr val="FFC000"/>
                </a:solidFill>
                <a:latin typeface="+mj-ea"/>
                <a:ea typeface="+mj-ea"/>
              </a:rPr>
              <a:t>물 </a:t>
            </a:r>
            <a:r>
              <a:rPr lang="ko-KR" altLang="en-US" sz="2800" b="1" i="1" dirty="0">
                <a:solidFill>
                  <a:srgbClr val="FFC000"/>
                </a:solidFill>
                <a:latin typeface="+mj-ea"/>
                <a:ea typeface="+mj-ea"/>
              </a:rPr>
              <a:t>과학</a:t>
            </a:r>
            <a:r>
              <a:rPr lang="ko-KR" altLang="en-US" sz="2800" b="1" i="1" dirty="0">
                <a:solidFill>
                  <a:schemeClr val="bg1"/>
                </a:solidFill>
                <a:latin typeface="+mj-ea"/>
                <a:ea typeface="+mj-ea"/>
              </a:rPr>
              <a:t>의 발전 </a:t>
            </a:r>
            <a:endParaRPr lang="en-US" altLang="ko-KR" sz="2800" b="1" i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자유형 9"/>
          <p:cNvSpPr/>
          <p:nvPr/>
        </p:nvSpPr>
        <p:spPr>
          <a:xfrm>
            <a:off x="2195736" y="3426615"/>
            <a:ext cx="3528392" cy="722465"/>
          </a:xfrm>
          <a:custGeom>
            <a:avLst/>
            <a:gdLst>
              <a:gd name="connsiteX0" fmla="*/ 0 w 2569588"/>
              <a:gd name="connsiteY0" fmla="*/ 744817 h 744817"/>
              <a:gd name="connsiteX1" fmla="*/ 466032 w 2569588"/>
              <a:gd name="connsiteY1" fmla="*/ 0 h 744817"/>
              <a:gd name="connsiteX2" fmla="*/ 2103556 w 2569588"/>
              <a:gd name="connsiteY2" fmla="*/ 0 h 744817"/>
              <a:gd name="connsiteX3" fmla="*/ 2569588 w 2569588"/>
              <a:gd name="connsiteY3" fmla="*/ 744817 h 744817"/>
              <a:gd name="connsiteX4" fmla="*/ 0 w 2569588"/>
              <a:gd name="connsiteY4" fmla="*/ 744817 h 74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588" h="744817">
                <a:moveTo>
                  <a:pt x="0" y="744817"/>
                </a:moveTo>
                <a:lnTo>
                  <a:pt x="466032" y="0"/>
                </a:lnTo>
                <a:lnTo>
                  <a:pt x="2103556" y="0"/>
                </a:lnTo>
                <a:lnTo>
                  <a:pt x="2569588" y="744817"/>
                </a:lnTo>
                <a:lnTo>
                  <a:pt x="0" y="74481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vert="horz" wrap="square" lIns="475078" tIns="25400" rIns="475078" bIns="25400" anchor="ctr" anchorCtr="0">
            <a:noAutofit/>
          </a:bodyPr>
          <a:lstStyle/>
          <a:p>
            <a:pPr lvl="0" algn="ctr" defTabSz="889000" latinLnBrk="1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  <a:defRPr lang="ko-KR" altLang="en-US"/>
            </a:pPr>
            <a:endParaRPr lang="en-US" altLang="ko-KR" sz="2000" b="1" kern="1200" spc="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 defTabSz="889000" latinLnBrk="1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  <a:defRPr lang="ko-KR" altLang="en-US"/>
            </a:pPr>
            <a:r>
              <a:rPr lang="ko-KR" altLang="en-US" sz="2000" b="1" kern="1200" spc="5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알카리</a:t>
            </a:r>
            <a:r>
              <a:rPr lang="en-US" altLang="ko-KR" sz="2000" b="1" spc="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ko-KR" altLang="en-US" sz="2000" b="1" kern="1200" spc="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이온 水</a:t>
            </a:r>
          </a:p>
        </p:txBody>
      </p:sp>
      <p:sp>
        <p:nvSpPr>
          <p:cNvPr id="11" name="자유형 10"/>
          <p:cNvSpPr/>
          <p:nvPr/>
        </p:nvSpPr>
        <p:spPr>
          <a:xfrm>
            <a:off x="2195736" y="4151779"/>
            <a:ext cx="3528392" cy="645373"/>
          </a:xfrm>
          <a:custGeom>
            <a:avLst/>
            <a:gdLst>
              <a:gd name="connsiteX0" fmla="*/ 0 w 3417373"/>
              <a:gd name="connsiteY0" fmla="*/ 724538 h 724538"/>
              <a:gd name="connsiteX1" fmla="*/ 453343 w 3417373"/>
              <a:gd name="connsiteY1" fmla="*/ 0 h 724538"/>
              <a:gd name="connsiteX2" fmla="*/ 2964030 w 3417373"/>
              <a:gd name="connsiteY2" fmla="*/ 0 h 724538"/>
              <a:gd name="connsiteX3" fmla="*/ 3417373 w 3417373"/>
              <a:gd name="connsiteY3" fmla="*/ 724538 h 724538"/>
              <a:gd name="connsiteX4" fmla="*/ 0 w 3417373"/>
              <a:gd name="connsiteY4" fmla="*/ 724538 h 72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7373" h="724538">
                <a:moveTo>
                  <a:pt x="0" y="724538"/>
                </a:moveTo>
                <a:lnTo>
                  <a:pt x="453343" y="0"/>
                </a:lnTo>
                <a:lnTo>
                  <a:pt x="2964030" y="0"/>
                </a:lnTo>
                <a:lnTo>
                  <a:pt x="3417373" y="724538"/>
                </a:lnTo>
                <a:lnTo>
                  <a:pt x="0" y="72453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vert="horz" wrap="square" lIns="623440" tIns="25400" rIns="623441" bIns="25400" anchor="ctr" anchorCtr="0">
            <a:noAutofit/>
          </a:bodyPr>
          <a:lstStyle/>
          <a:p>
            <a:pPr lvl="0" algn="ctr" defTabSz="889000" latinLnBrk="1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  <a:defRPr lang="ko-KR" altLang="en-US"/>
            </a:pPr>
            <a:r>
              <a:rPr lang="ko-KR" alt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역삼투압</a:t>
            </a:r>
            <a:r>
              <a:rPr lang="en-US" altLang="ko-KR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ko-KR" alt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정 水</a:t>
            </a:r>
          </a:p>
        </p:txBody>
      </p:sp>
      <p:sp>
        <p:nvSpPr>
          <p:cNvPr id="21" name="자유형 20"/>
          <p:cNvSpPr/>
          <p:nvPr/>
        </p:nvSpPr>
        <p:spPr>
          <a:xfrm>
            <a:off x="1674535" y="4840593"/>
            <a:ext cx="4553649" cy="644967"/>
          </a:xfrm>
          <a:custGeom>
            <a:avLst/>
            <a:gdLst>
              <a:gd name="connsiteX0" fmla="*/ 0 w 4482135"/>
              <a:gd name="connsiteY0" fmla="*/ 850858 h 850858"/>
              <a:gd name="connsiteX1" fmla="*/ 532382 w 4482135"/>
              <a:gd name="connsiteY1" fmla="*/ 0 h 850858"/>
              <a:gd name="connsiteX2" fmla="*/ 3949753 w 4482135"/>
              <a:gd name="connsiteY2" fmla="*/ 0 h 850858"/>
              <a:gd name="connsiteX3" fmla="*/ 4482135 w 4482135"/>
              <a:gd name="connsiteY3" fmla="*/ 850858 h 850858"/>
              <a:gd name="connsiteX4" fmla="*/ 0 w 4482135"/>
              <a:gd name="connsiteY4" fmla="*/ 850858 h 85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135" h="850858">
                <a:moveTo>
                  <a:pt x="0" y="850858"/>
                </a:moveTo>
                <a:lnTo>
                  <a:pt x="532382" y="0"/>
                </a:lnTo>
                <a:lnTo>
                  <a:pt x="3949753" y="0"/>
                </a:lnTo>
                <a:lnTo>
                  <a:pt x="4482135" y="850858"/>
                </a:lnTo>
                <a:lnTo>
                  <a:pt x="0" y="85085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vert="horz" wrap="square" lIns="809774" tIns="25400" rIns="809773" bIns="25400" anchor="ctr" anchorCtr="0">
            <a:noAutofit/>
          </a:bodyPr>
          <a:lstStyle/>
          <a:p>
            <a:pPr lvl="0" algn="ctr" defTabSz="889000" latinLnBrk="1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  <a:defRPr lang="ko-KR" altLang="en-US"/>
            </a:pPr>
            <a:r>
              <a:rPr lang="ko-KR" alt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수돗물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ko-KR" alt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정 水</a:t>
            </a:r>
          </a:p>
        </p:txBody>
      </p:sp>
      <p:sp>
        <p:nvSpPr>
          <p:cNvPr id="16" name="타원 15"/>
          <p:cNvSpPr/>
          <p:nvPr/>
        </p:nvSpPr>
        <p:spPr>
          <a:xfrm>
            <a:off x="5992392" y="3033546"/>
            <a:ext cx="1572053" cy="88186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 sz="1600" b="1" dirty="0">
                <a:solidFill>
                  <a:schemeClr val="bg1"/>
                </a:solidFill>
              </a:rPr>
              <a:t>일본 등</a:t>
            </a:r>
          </a:p>
          <a:p>
            <a:pPr algn="ctr">
              <a:defRPr lang="ko-KR" altLang="en-US"/>
            </a:pPr>
            <a:r>
              <a:rPr lang="ko-KR" altLang="en-US" sz="1600" b="1" dirty="0">
                <a:solidFill>
                  <a:schemeClr val="bg1"/>
                </a:solidFill>
              </a:rPr>
              <a:t>선진국 </a:t>
            </a:r>
          </a:p>
        </p:txBody>
      </p:sp>
      <p:sp>
        <p:nvSpPr>
          <p:cNvPr id="22" name="자유형 21"/>
          <p:cNvSpPr/>
          <p:nvPr/>
        </p:nvSpPr>
        <p:spPr>
          <a:xfrm>
            <a:off x="971600" y="5504142"/>
            <a:ext cx="5976664" cy="892916"/>
          </a:xfrm>
          <a:custGeom>
            <a:avLst/>
            <a:gdLst>
              <a:gd name="connsiteX0" fmla="*/ 0 w 5976664"/>
              <a:gd name="connsiteY0" fmla="*/ 1194287 h 1194287"/>
              <a:gd name="connsiteX1" fmla="*/ 747265 w 5976664"/>
              <a:gd name="connsiteY1" fmla="*/ 0 h 1194287"/>
              <a:gd name="connsiteX2" fmla="*/ 5229399 w 5976664"/>
              <a:gd name="connsiteY2" fmla="*/ 0 h 1194287"/>
              <a:gd name="connsiteX3" fmla="*/ 5976664 w 5976664"/>
              <a:gd name="connsiteY3" fmla="*/ 1194287 h 1194287"/>
              <a:gd name="connsiteX4" fmla="*/ 0 w 5976664"/>
              <a:gd name="connsiteY4" fmla="*/ 1194287 h 119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6664" h="1194287">
                <a:moveTo>
                  <a:pt x="0" y="1194287"/>
                </a:moveTo>
                <a:lnTo>
                  <a:pt x="747265" y="0"/>
                </a:lnTo>
                <a:lnTo>
                  <a:pt x="5229399" y="0"/>
                </a:lnTo>
                <a:lnTo>
                  <a:pt x="5976664" y="1194287"/>
                </a:lnTo>
                <a:lnTo>
                  <a:pt x="0" y="119428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vert="horz" wrap="square" lIns="1071316" tIns="25400" rIns="1071317" bIns="25400" anchor="ctr" anchorCtr="0">
            <a:noAutofit/>
          </a:bodyPr>
          <a:lstStyle/>
          <a:p>
            <a:pPr lvl="0" algn="l" defTabSz="889000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ko-KR" altLang="en-US"/>
            </a:pPr>
            <a:r>
              <a:rPr lang="ko-KR" alt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자연 水</a:t>
            </a:r>
          </a:p>
          <a:p>
            <a:pPr lvl="0" algn="l" defTabSz="889000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ko-KR" altLang="en-US"/>
            </a:pPr>
            <a:r>
              <a:rPr lang="en-US" altLang="ko-KR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ko-KR" alt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우물물</a:t>
            </a:r>
            <a:r>
              <a:rPr lang="en-US" altLang="ko-KR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ko-KR" alt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시냇물</a:t>
            </a:r>
            <a:r>
              <a:rPr lang="en-US" altLang="ko-KR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ko-KR" alt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호숫물</a:t>
            </a:r>
            <a:r>
              <a:rPr lang="en-US" altLang="ko-KR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ko-KR" alt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빗물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7624827" y="5242822"/>
            <a:ext cx="1123637" cy="1282522"/>
            <a:chOff x="4915447" y="4384984"/>
            <a:chExt cx="1024704" cy="1545966"/>
          </a:xfrm>
          <a:solidFill>
            <a:schemeClr val="accent1">
              <a:lumMod val="75000"/>
            </a:schemeClr>
          </a:solidFill>
        </p:grpSpPr>
        <p:sp>
          <p:nvSpPr>
            <p:cNvPr id="7" name="오각형 6"/>
            <p:cNvSpPr/>
            <p:nvPr/>
          </p:nvSpPr>
          <p:spPr>
            <a:xfrm rot="16200000">
              <a:off x="4654816" y="4645615"/>
              <a:ext cx="1545966" cy="1024704"/>
            </a:xfrm>
            <a:prstGeom prst="homePlate">
              <a:avLst>
                <a:gd name="adj" fmla="val 19852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27835" y="4750947"/>
              <a:ext cx="799931" cy="107665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>
                <a:defRPr lang="ko-KR" altLang="en-US"/>
              </a:pPr>
              <a:r>
                <a:rPr lang="ko-KR" altLang="en-US" b="1" dirty="0" smtClean="0">
                  <a:solidFill>
                    <a:schemeClr val="bg1"/>
                  </a:solidFill>
                </a:rPr>
                <a:t>후진국</a:t>
              </a:r>
              <a:endParaRPr lang="en-US" altLang="ko-KR" b="1" dirty="0" smtClean="0">
                <a:solidFill>
                  <a:schemeClr val="bg1"/>
                </a:solidFill>
              </a:endParaRPr>
            </a:p>
            <a:p>
              <a:pPr lvl="0" algn="ctr">
                <a:defRPr lang="ko-KR" altLang="en-US"/>
              </a:pPr>
              <a:r>
                <a:rPr lang="ko-KR" altLang="en-US" b="1" dirty="0">
                  <a:solidFill>
                    <a:schemeClr val="bg1"/>
                  </a:solidFill>
                </a:rPr>
                <a:t>형</a:t>
              </a:r>
              <a:endParaRPr lang="en-US" altLang="ko-KR" b="1" dirty="0">
                <a:solidFill>
                  <a:schemeClr val="bg1"/>
                </a:solidFill>
              </a:endParaRPr>
            </a:p>
            <a:p>
              <a:pPr lvl="0" algn="ctr">
                <a:defRPr lang="ko-KR" altLang="en-US"/>
              </a:pPr>
              <a:r>
                <a:rPr lang="ko-KR" altLang="en-US" b="1" dirty="0" smtClean="0">
                  <a:solidFill>
                    <a:schemeClr val="bg1"/>
                  </a:solidFill>
                </a:rPr>
                <a:t>자연수</a:t>
              </a:r>
              <a:endParaRPr lang="en-US" altLang="ko-K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자유형 19"/>
          <p:cNvSpPr/>
          <p:nvPr/>
        </p:nvSpPr>
        <p:spPr>
          <a:xfrm>
            <a:off x="2627784" y="2778543"/>
            <a:ext cx="2664296" cy="794473"/>
          </a:xfrm>
          <a:custGeom>
            <a:avLst/>
            <a:gdLst>
              <a:gd name="connsiteX0" fmla="*/ 0 w 2569588"/>
              <a:gd name="connsiteY0" fmla="*/ 744817 h 744817"/>
              <a:gd name="connsiteX1" fmla="*/ 466032 w 2569588"/>
              <a:gd name="connsiteY1" fmla="*/ 0 h 744817"/>
              <a:gd name="connsiteX2" fmla="*/ 2103556 w 2569588"/>
              <a:gd name="connsiteY2" fmla="*/ 0 h 744817"/>
              <a:gd name="connsiteX3" fmla="*/ 2569588 w 2569588"/>
              <a:gd name="connsiteY3" fmla="*/ 744817 h 744817"/>
              <a:gd name="connsiteX4" fmla="*/ 0 w 2569588"/>
              <a:gd name="connsiteY4" fmla="*/ 744817 h 74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588" h="744817">
                <a:moveTo>
                  <a:pt x="0" y="744817"/>
                </a:moveTo>
                <a:lnTo>
                  <a:pt x="466032" y="0"/>
                </a:lnTo>
                <a:lnTo>
                  <a:pt x="2103556" y="0"/>
                </a:lnTo>
                <a:lnTo>
                  <a:pt x="2569588" y="744817"/>
                </a:lnTo>
                <a:lnTo>
                  <a:pt x="0" y="74481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vert="horz" wrap="square" lIns="475078" tIns="25400" rIns="475078" bIns="25400" anchor="ctr" anchorCtr="0">
            <a:noAutofit/>
          </a:bodyPr>
          <a:lstStyle/>
          <a:p>
            <a:pPr lvl="0" algn="ctr" defTabSz="889000" latinLnBrk="1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  <a:defRPr lang="ko-KR" altLang="en-US"/>
            </a:pPr>
            <a:r>
              <a:rPr lang="ko-KR" altLang="en-US" sz="2000" b="1" kern="1200" spc="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수소</a:t>
            </a:r>
            <a:r>
              <a:rPr lang="en-US" altLang="ko-KR" sz="2000" b="1" kern="1200" spc="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ko-KR" altLang="en-US" sz="2000" b="1" kern="1200" spc="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산소 </a:t>
            </a:r>
            <a:endParaRPr lang="en-US" altLang="ko-KR" sz="2000" b="1" kern="1200" spc="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 defTabSz="889000" latinLnBrk="1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  <a:defRPr lang="ko-KR" altLang="en-US"/>
            </a:pPr>
            <a:r>
              <a:rPr lang="en-US" altLang="ko-KR" sz="2000" b="1" kern="1200" spc="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ko-KR" altLang="en-US" sz="2000" b="1" kern="1200" spc="5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이온水</a:t>
            </a:r>
            <a:endParaRPr lang="ko-KR" altLang="en-US" sz="2000" b="1" kern="1200" spc="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6024283" y="1781128"/>
            <a:ext cx="1572053" cy="8818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 sz="1600" b="1" dirty="0">
                <a:solidFill>
                  <a:schemeClr val="bg1"/>
                </a:solidFill>
              </a:rPr>
              <a:t>한국 </a:t>
            </a:r>
            <a:endParaRPr lang="en-US" altLang="ko-KR" sz="1600" b="1" dirty="0">
              <a:solidFill>
                <a:schemeClr val="bg1"/>
              </a:solidFill>
            </a:endParaRPr>
          </a:p>
          <a:p>
            <a:pPr algn="ctr">
              <a:defRPr lang="ko-KR" altLang="en-US"/>
            </a:pPr>
            <a:r>
              <a:rPr lang="ko-KR" altLang="en-US" sz="1600" b="1" dirty="0">
                <a:solidFill>
                  <a:schemeClr val="bg1"/>
                </a:solidFill>
              </a:rPr>
              <a:t>최초 특허</a:t>
            </a:r>
            <a:endParaRPr lang="en-US" altLang="ko-KR" sz="1600" b="1" dirty="0">
              <a:solidFill>
                <a:schemeClr val="bg1"/>
              </a:solidFill>
            </a:endParaRPr>
          </a:p>
          <a:p>
            <a:pPr algn="ctr">
              <a:defRPr lang="ko-KR" altLang="en-US"/>
            </a:pPr>
            <a:r>
              <a:rPr lang="ko-KR" altLang="en-US" sz="1200" b="1" dirty="0" err="1">
                <a:solidFill>
                  <a:schemeClr val="bg1"/>
                </a:solidFill>
              </a:rPr>
              <a:t>글로별</a:t>
            </a:r>
            <a:r>
              <a:rPr lang="ko-KR" altLang="en-US" sz="1200" b="1" dirty="0">
                <a:solidFill>
                  <a:schemeClr val="bg1"/>
                </a:solidFill>
              </a:rPr>
              <a:t> 진출</a:t>
            </a:r>
          </a:p>
        </p:txBody>
      </p:sp>
      <p:sp>
        <p:nvSpPr>
          <p:cNvPr id="9" name="자유형 8"/>
          <p:cNvSpPr/>
          <p:nvPr/>
        </p:nvSpPr>
        <p:spPr>
          <a:xfrm>
            <a:off x="2267744" y="1124744"/>
            <a:ext cx="3384376" cy="1656184"/>
          </a:xfrm>
          <a:custGeom>
            <a:avLst/>
            <a:gdLst>
              <a:gd name="connsiteX0" fmla="*/ 0 w 1656183"/>
              <a:gd name="connsiteY0" fmla="*/ 1261490 h 1261490"/>
              <a:gd name="connsiteX1" fmla="*/ 789314 w 1656183"/>
              <a:gd name="connsiteY1" fmla="*/ 0 h 1261490"/>
              <a:gd name="connsiteX2" fmla="*/ 866869 w 1656183"/>
              <a:gd name="connsiteY2" fmla="*/ 0 h 1261490"/>
              <a:gd name="connsiteX3" fmla="*/ 1656183 w 1656183"/>
              <a:gd name="connsiteY3" fmla="*/ 1261490 h 1261490"/>
              <a:gd name="connsiteX4" fmla="*/ 0 w 1656183"/>
              <a:gd name="connsiteY4" fmla="*/ 1261490 h 126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6183" h="1261490">
                <a:moveTo>
                  <a:pt x="0" y="1261490"/>
                </a:moveTo>
                <a:lnTo>
                  <a:pt x="789314" y="0"/>
                </a:lnTo>
                <a:lnTo>
                  <a:pt x="866869" y="0"/>
                </a:lnTo>
                <a:lnTo>
                  <a:pt x="1656183" y="1261490"/>
                </a:lnTo>
                <a:lnTo>
                  <a:pt x="0" y="1261490"/>
                </a:lnTo>
                <a:close/>
              </a:path>
            </a:pathLst>
          </a:custGeom>
          <a:solidFill>
            <a:srgbClr val="C00000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vert="horz" wrap="square" lIns="27940" tIns="27940" rIns="27940" bIns="27940" anchor="ctr" anchorCtr="0">
            <a:noAutofit/>
          </a:bodyPr>
          <a:lstStyle/>
          <a:p>
            <a:pPr lvl="0" algn="ctr">
              <a:defRPr lang="ko-KR" altLang="en-US"/>
            </a:pPr>
            <a:endParaRPr lang="en-US" altLang="ko-KR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n-ea"/>
            </a:endParaRPr>
          </a:p>
          <a:p>
            <a:pPr lvl="0" algn="ctr">
              <a:defRPr lang="ko-KR" altLang="en-US"/>
            </a:pPr>
            <a:r>
              <a:rPr lang="ko-KR" altLang="en-US" sz="24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ea"/>
              </a:rPr>
              <a:t>원자수소</a:t>
            </a:r>
            <a:endParaRPr lang="ko-KR" alt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n-ea"/>
            </a:endParaRPr>
          </a:p>
          <a:p>
            <a:pPr lvl="0" algn="ctr">
              <a:defRPr lang="ko-KR" altLang="en-US"/>
            </a:pPr>
            <a:r>
              <a:rPr lang="ko-KR" alt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ea"/>
              </a:rPr>
              <a:t>미전수微電水</a:t>
            </a:r>
            <a:endParaRPr lang="ko-KR" alt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n-ea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7627632" y="3948625"/>
            <a:ext cx="1123637" cy="1224138"/>
            <a:chOff x="4940262" y="4473763"/>
            <a:chExt cx="1024704" cy="1042040"/>
          </a:xfrm>
          <a:solidFill>
            <a:schemeClr val="accent1">
              <a:lumMod val="50000"/>
            </a:schemeClr>
          </a:solidFill>
        </p:grpSpPr>
        <p:sp>
          <p:nvSpPr>
            <p:cNvPr id="28" name="오각형 27"/>
            <p:cNvSpPr/>
            <p:nvPr/>
          </p:nvSpPr>
          <p:spPr>
            <a:xfrm rot="16200000">
              <a:off x="4931594" y="4482431"/>
              <a:ext cx="1042040" cy="1024704"/>
            </a:xfrm>
            <a:prstGeom prst="homePlate">
              <a:avLst>
                <a:gd name="adj" fmla="val 19852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27835" y="4710716"/>
              <a:ext cx="799931" cy="70324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>
                <a:defRPr lang="ko-KR" altLang="en-US"/>
              </a:pPr>
              <a:r>
                <a:rPr lang="ko-KR" altLang="en-US" b="1" dirty="0" smtClean="0">
                  <a:solidFill>
                    <a:schemeClr val="bg1"/>
                  </a:solidFill>
                </a:rPr>
                <a:t>중진국</a:t>
              </a:r>
              <a:endParaRPr lang="en-US" altLang="ko-KR" b="1" dirty="0" smtClean="0">
                <a:solidFill>
                  <a:schemeClr val="bg1"/>
                </a:solidFill>
              </a:endParaRPr>
            </a:p>
            <a:p>
              <a:pPr lvl="0" algn="ctr">
                <a:defRPr lang="ko-KR" altLang="en-US"/>
              </a:pPr>
              <a:r>
                <a:rPr lang="ko-KR" altLang="en-US" b="1" dirty="0" smtClean="0">
                  <a:solidFill>
                    <a:schemeClr val="bg1"/>
                  </a:solidFill>
                </a:rPr>
                <a:t>형</a:t>
              </a:r>
              <a:endParaRPr lang="en-US" altLang="ko-KR" b="1" dirty="0" smtClean="0">
                <a:solidFill>
                  <a:schemeClr val="bg1"/>
                </a:solidFill>
              </a:endParaRPr>
            </a:p>
            <a:p>
              <a:pPr lvl="0" algn="ctr">
                <a:defRPr lang="ko-KR" altLang="en-US"/>
              </a:pPr>
              <a:r>
                <a:rPr lang="ko-KR" altLang="en-US" b="1" dirty="0">
                  <a:solidFill>
                    <a:schemeClr val="bg1"/>
                  </a:solidFill>
                </a:rPr>
                <a:t>정</a:t>
              </a:r>
              <a:r>
                <a:rPr lang="ko-KR" altLang="en-US" b="1" dirty="0" smtClean="0">
                  <a:solidFill>
                    <a:schemeClr val="bg1"/>
                  </a:solidFill>
                </a:rPr>
                <a:t>수</a:t>
              </a:r>
              <a:endParaRPr lang="en-US" altLang="ko-K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7563095" y="1475099"/>
            <a:ext cx="1123637" cy="1203998"/>
            <a:chOff x="4915448" y="4384983"/>
            <a:chExt cx="1024704" cy="1259169"/>
          </a:xfrm>
        </p:grpSpPr>
        <p:sp>
          <p:nvSpPr>
            <p:cNvPr id="31" name="오각형 30"/>
            <p:cNvSpPr/>
            <p:nvPr/>
          </p:nvSpPr>
          <p:spPr>
            <a:xfrm rot="16200000">
              <a:off x="4798215" y="4502216"/>
              <a:ext cx="1259169" cy="1024704"/>
            </a:xfrm>
            <a:prstGeom prst="homePlate">
              <a:avLst>
                <a:gd name="adj" fmla="val 19852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27835" y="4577907"/>
              <a:ext cx="799931" cy="9656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defRPr lang="ko-KR" altLang="en-US"/>
              </a:pPr>
              <a:r>
                <a:rPr lang="ko-KR" altLang="en-US" b="1" dirty="0" smtClean="0">
                  <a:solidFill>
                    <a:schemeClr val="bg1"/>
                  </a:solidFill>
                </a:rPr>
                <a:t>차세대</a:t>
              </a:r>
              <a:endParaRPr lang="en-US" altLang="ko-KR" b="1" dirty="0" smtClean="0">
                <a:solidFill>
                  <a:schemeClr val="bg1"/>
                </a:solidFill>
              </a:endParaRPr>
            </a:p>
            <a:p>
              <a:pPr lvl="0" algn="ctr">
                <a:defRPr lang="ko-KR" altLang="en-US"/>
              </a:pPr>
              <a:r>
                <a:rPr lang="ko-KR" altLang="en-US" b="1" dirty="0">
                  <a:solidFill>
                    <a:schemeClr val="bg1"/>
                  </a:solidFill>
                </a:rPr>
                <a:t>형</a:t>
              </a:r>
              <a:endParaRPr lang="en-US" altLang="ko-KR" b="1" dirty="0" smtClean="0">
                <a:solidFill>
                  <a:schemeClr val="bg1"/>
                </a:solidFill>
              </a:endParaRPr>
            </a:p>
            <a:p>
              <a:pPr lvl="0" algn="ctr">
                <a:defRPr lang="ko-KR" altLang="en-US"/>
              </a:pPr>
              <a:r>
                <a:rPr lang="ko-KR" altLang="en-US" b="1" dirty="0" err="1" smtClean="0">
                  <a:solidFill>
                    <a:schemeClr val="bg1"/>
                  </a:solidFill>
                </a:rPr>
                <a:t>미전수</a:t>
              </a:r>
              <a:endParaRPr lang="en-US" altLang="ko-KR" b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2" descr="F:\KakaoTalk_20200318_114929863_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99" y="24143"/>
            <a:ext cx="1838105" cy="5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그룹 22"/>
          <p:cNvGrpSpPr/>
          <p:nvPr/>
        </p:nvGrpSpPr>
        <p:grpSpPr>
          <a:xfrm>
            <a:off x="7600422" y="2731826"/>
            <a:ext cx="1123637" cy="1175937"/>
            <a:chOff x="4940262" y="4473763"/>
            <a:chExt cx="1024704" cy="1042040"/>
          </a:xfrm>
          <a:solidFill>
            <a:schemeClr val="accent1">
              <a:lumMod val="50000"/>
            </a:schemeClr>
          </a:solidFill>
        </p:grpSpPr>
        <p:sp>
          <p:nvSpPr>
            <p:cNvPr id="26" name="오각형 25"/>
            <p:cNvSpPr/>
            <p:nvPr/>
          </p:nvSpPr>
          <p:spPr>
            <a:xfrm rot="16200000">
              <a:off x="4931594" y="4482431"/>
              <a:ext cx="1042040" cy="1024704"/>
            </a:xfrm>
            <a:prstGeom prst="homePlate">
              <a:avLst>
                <a:gd name="adj" fmla="val 19852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27835" y="4710716"/>
              <a:ext cx="799931" cy="70324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>
                <a:defRPr lang="ko-KR" altLang="en-US"/>
              </a:pPr>
              <a:r>
                <a:rPr lang="ko-KR" altLang="en-US" b="1" dirty="0">
                  <a:solidFill>
                    <a:schemeClr val="bg1"/>
                  </a:solidFill>
                </a:rPr>
                <a:t>선</a:t>
              </a:r>
              <a:r>
                <a:rPr lang="ko-KR" altLang="en-US" b="1" dirty="0" smtClean="0">
                  <a:solidFill>
                    <a:schemeClr val="bg1"/>
                  </a:solidFill>
                </a:rPr>
                <a:t>진국</a:t>
              </a:r>
              <a:endParaRPr lang="en-US" altLang="ko-KR" b="1" dirty="0" smtClean="0">
                <a:solidFill>
                  <a:schemeClr val="bg1"/>
                </a:solidFill>
              </a:endParaRPr>
            </a:p>
            <a:p>
              <a:pPr lvl="0" algn="ctr">
                <a:defRPr lang="ko-KR" altLang="en-US"/>
              </a:pPr>
              <a:r>
                <a:rPr lang="ko-KR" altLang="en-US" b="1" dirty="0" smtClean="0">
                  <a:solidFill>
                    <a:schemeClr val="bg1"/>
                  </a:solidFill>
                </a:rPr>
                <a:t>형</a:t>
              </a:r>
              <a:endParaRPr lang="en-US" altLang="ko-KR" b="1" dirty="0" smtClean="0">
                <a:solidFill>
                  <a:schemeClr val="bg1"/>
                </a:solidFill>
              </a:endParaRPr>
            </a:p>
            <a:p>
              <a:pPr lvl="0" algn="ctr">
                <a:defRPr lang="ko-KR" altLang="en-US"/>
              </a:pPr>
              <a:r>
                <a:rPr lang="ko-KR" altLang="en-US" b="1" dirty="0" err="1" smtClean="0">
                  <a:solidFill>
                    <a:schemeClr val="bg1"/>
                  </a:solidFill>
                </a:rPr>
                <a:t>이온수</a:t>
              </a:r>
              <a:endParaRPr lang="en-US" altLang="ko-K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타원 34"/>
          <p:cNvSpPr/>
          <p:nvPr/>
        </p:nvSpPr>
        <p:spPr>
          <a:xfrm>
            <a:off x="6055119" y="4281212"/>
            <a:ext cx="1555159" cy="8818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en-US" altLang="ko-KR" sz="1600" b="1" dirty="0" smtClean="0">
                <a:solidFill>
                  <a:schemeClr val="tx1"/>
                </a:solidFill>
              </a:rPr>
              <a:t>20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세기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ctr">
              <a:defRPr lang="ko-KR" altLang="en-US"/>
            </a:pPr>
            <a:r>
              <a:rPr lang="ko-KR" altLang="en-US" sz="1600" b="1" dirty="0" smtClean="0">
                <a:solidFill>
                  <a:schemeClr val="tx1"/>
                </a:solidFill>
              </a:rPr>
              <a:t>후</a:t>
            </a:r>
            <a:r>
              <a:rPr lang="ko-KR" altLang="en-US" sz="1600" b="1" dirty="0">
                <a:solidFill>
                  <a:schemeClr val="tx1"/>
                </a:solidFill>
              </a:rPr>
              <a:t>반</a:t>
            </a:r>
          </a:p>
        </p:txBody>
      </p:sp>
      <p:sp>
        <p:nvSpPr>
          <p:cNvPr id="3" name="위쪽 화살표 2"/>
          <p:cNvSpPr/>
          <p:nvPr/>
        </p:nvSpPr>
        <p:spPr>
          <a:xfrm>
            <a:off x="179512" y="1408016"/>
            <a:ext cx="1998235" cy="4138406"/>
          </a:xfrm>
          <a:prstGeom prst="upArrow">
            <a:avLst>
              <a:gd name="adj1" fmla="val 65567"/>
              <a:gd name="adj2" fmla="val 31838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i="1" dirty="0" err="1" smtClean="0">
                <a:solidFill>
                  <a:srgbClr val="FFC000"/>
                </a:solidFill>
              </a:rPr>
              <a:t>원자수소</a:t>
            </a:r>
            <a:endParaRPr lang="en-US" altLang="ko-KR" b="1" i="1" dirty="0" smtClean="0">
              <a:solidFill>
                <a:srgbClr val="FFC000"/>
              </a:solidFill>
            </a:endParaRPr>
          </a:p>
          <a:p>
            <a:pPr algn="ctr"/>
            <a:r>
              <a:rPr lang="ko-KR" altLang="en-US" b="1" i="1" dirty="0" err="1" smtClean="0">
                <a:solidFill>
                  <a:srgbClr val="FFC000"/>
                </a:solidFill>
              </a:rPr>
              <a:t>미전수</a:t>
            </a:r>
            <a:endParaRPr lang="en-US" altLang="ko-KR" b="1" i="1" dirty="0" smtClean="0">
              <a:solidFill>
                <a:srgbClr val="FFC000"/>
              </a:solidFill>
            </a:endParaRPr>
          </a:p>
          <a:p>
            <a:pPr algn="ctr"/>
            <a:endParaRPr lang="en-US" altLang="ko-KR" sz="1600" b="1" i="1" dirty="0" smtClean="0">
              <a:solidFill>
                <a:srgbClr val="FFC000"/>
              </a:solidFill>
            </a:endParaRPr>
          </a:p>
          <a:p>
            <a:pPr algn="ctr"/>
            <a:r>
              <a:rPr lang="ko-KR" altLang="en-US" sz="1600" b="1" i="1" dirty="0" smtClean="0">
                <a:solidFill>
                  <a:srgbClr val="FFC000"/>
                </a:solidFill>
              </a:rPr>
              <a:t>원스톱 토탈</a:t>
            </a:r>
            <a:endParaRPr lang="en-US" altLang="ko-KR" sz="1600" b="1" i="1" dirty="0" smtClean="0">
              <a:solidFill>
                <a:srgbClr val="FFC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i="1" dirty="0" smtClean="0"/>
              <a:t>미세 전류</a:t>
            </a:r>
            <a:endParaRPr lang="en-US" altLang="ko-KR" sz="1600" b="1" i="1" dirty="0"/>
          </a:p>
          <a:p>
            <a:pPr algn="ctr">
              <a:lnSpc>
                <a:spcPct val="150000"/>
              </a:lnSpc>
            </a:pPr>
            <a:r>
              <a:rPr lang="ko-KR" altLang="en-US" sz="1600" b="1" i="1" dirty="0" smtClean="0"/>
              <a:t>녹물 제거</a:t>
            </a:r>
            <a:endParaRPr lang="en-US" altLang="ko-KR" sz="1600" b="1" i="1" dirty="0" smtClean="0"/>
          </a:p>
          <a:p>
            <a:pPr algn="ctr"/>
            <a:r>
              <a:rPr lang="en-US" altLang="ko-KR" sz="2400" b="1" i="1" dirty="0" smtClean="0"/>
              <a:t>+</a:t>
            </a:r>
            <a:endParaRPr lang="en-US" altLang="ko-KR" sz="2400" b="1" i="1" dirty="0"/>
          </a:p>
          <a:p>
            <a:pPr algn="ctr">
              <a:lnSpc>
                <a:spcPct val="150000"/>
              </a:lnSpc>
            </a:pPr>
            <a:r>
              <a:rPr lang="ko-KR" altLang="en-US" sz="1600" b="1" i="1" dirty="0" err="1" smtClean="0"/>
              <a:t>수소수</a:t>
            </a:r>
            <a:endParaRPr lang="en-US" altLang="ko-KR" sz="1600" b="1" i="1" dirty="0" smtClean="0"/>
          </a:p>
          <a:p>
            <a:pPr algn="ctr">
              <a:lnSpc>
                <a:spcPct val="150000"/>
              </a:lnSpc>
            </a:pPr>
            <a:r>
              <a:rPr lang="ko-KR" altLang="en-US" sz="1600" b="1" i="1" dirty="0" err="1" smtClean="0"/>
              <a:t>알카리수</a:t>
            </a:r>
            <a:endParaRPr lang="en-US" altLang="ko-KR" sz="1600" b="1" i="1" dirty="0" smtClean="0"/>
          </a:p>
          <a:p>
            <a:pPr algn="ctr">
              <a:lnSpc>
                <a:spcPct val="150000"/>
              </a:lnSpc>
            </a:pPr>
            <a:r>
              <a:rPr lang="ko-KR" altLang="en-US" sz="1600" b="1" i="1" dirty="0" smtClean="0"/>
              <a:t>미네랄</a:t>
            </a:r>
            <a:endParaRPr lang="en-US" altLang="ko-KR" sz="1600" b="1" i="1" dirty="0"/>
          </a:p>
          <a:p>
            <a:pPr algn="ctr">
              <a:lnSpc>
                <a:spcPct val="150000"/>
              </a:lnSpc>
            </a:pPr>
            <a:r>
              <a:rPr lang="ko-KR" altLang="en-US" sz="1600" b="1" i="1" dirty="0" smtClean="0"/>
              <a:t>정수</a:t>
            </a:r>
            <a:endParaRPr lang="en-US" altLang="ko-KR" sz="1600" b="1" i="1" dirty="0"/>
          </a:p>
          <a:p>
            <a:pPr algn="ctr">
              <a:lnSpc>
                <a:spcPct val="150000"/>
              </a:lnSpc>
            </a:pPr>
            <a:endParaRPr lang="en-US" altLang="ko-KR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8878415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1" grpId="0" animBg="1"/>
      <p:bldP spid="16" grpId="0" animBg="1"/>
      <p:bldP spid="22" grpId="0" animBg="1"/>
      <p:bldP spid="20" grpId="0" animBg="1"/>
      <p:bldP spid="25" grpId="0" animBg="1"/>
      <p:bldP spid="9" grpId="0" animBg="1"/>
      <p:bldP spid="35" grpId="0" animBg="1"/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net19_000\Desktop\15853846839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6" t="10248" r="69971" b="53136"/>
          <a:stretch/>
        </p:blipFill>
        <p:spPr bwMode="auto">
          <a:xfrm rot="10800000">
            <a:off x="2843808" y="826219"/>
            <a:ext cx="3600400" cy="5798792"/>
          </a:xfrm>
          <a:prstGeom prst="trapezoid">
            <a:avLst>
              <a:gd name="adj" fmla="val 789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육각형 1"/>
          <p:cNvSpPr/>
          <p:nvPr/>
        </p:nvSpPr>
        <p:spPr>
          <a:xfrm>
            <a:off x="3347865" y="3245120"/>
            <a:ext cx="2520278" cy="2259004"/>
          </a:xfrm>
          <a:prstGeom prst="hexagon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000" b="1" i="1" dirty="0" smtClean="0">
                <a:solidFill>
                  <a:schemeClr val="bg1"/>
                </a:solidFill>
              </a:rPr>
              <a:t>원</a:t>
            </a:r>
            <a:r>
              <a:rPr lang="en-US" altLang="ko-KR" sz="2000" b="1" i="1" dirty="0" smtClean="0">
                <a:solidFill>
                  <a:schemeClr val="bg1"/>
                </a:solidFill>
              </a:rPr>
              <a:t>.</a:t>
            </a:r>
            <a:r>
              <a:rPr lang="ko-KR" altLang="en-US" sz="2000" b="1" i="1" dirty="0" err="1" smtClean="0">
                <a:solidFill>
                  <a:schemeClr val="bg1"/>
                </a:solidFill>
              </a:rPr>
              <a:t>스탑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i="1" dirty="0" err="1" smtClean="0">
                <a:solidFill>
                  <a:schemeClr val="bg1"/>
                </a:solidFill>
              </a:rPr>
              <a:t>토탈클린</a:t>
            </a:r>
            <a:r>
              <a:rPr lang="ko-KR" altLang="en-US" sz="2000" b="1" i="1" dirty="0" smtClean="0">
                <a:solidFill>
                  <a:schemeClr val="bg1"/>
                </a:solidFill>
              </a:rPr>
              <a:t> 시스템</a:t>
            </a:r>
            <a:r>
              <a:rPr lang="ko-KR" altLang="en-US" sz="2400" b="1" i="1" dirty="0" smtClean="0">
                <a:solidFill>
                  <a:srgbClr val="FFC000"/>
                </a:solidFill>
              </a:rPr>
              <a:t> </a:t>
            </a:r>
            <a:endParaRPr lang="en-US" altLang="ko-KR" sz="2400" b="1" i="1" dirty="0" smtClean="0">
              <a:solidFill>
                <a:srgbClr val="FFC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sz="2400" b="1" i="1" dirty="0" smtClean="0">
                <a:solidFill>
                  <a:srgbClr val="FFC000"/>
                </a:solidFill>
              </a:rPr>
              <a:t>5</a:t>
            </a:r>
            <a:r>
              <a:rPr lang="ko-KR" altLang="en-US" sz="2400" b="1" i="1" dirty="0" smtClean="0">
                <a:solidFill>
                  <a:srgbClr val="FFC000"/>
                </a:solidFill>
              </a:rPr>
              <a:t>대 기능</a:t>
            </a:r>
            <a:endParaRPr lang="ko-KR" altLang="en-US" sz="2400" b="1" i="1" dirty="0">
              <a:solidFill>
                <a:srgbClr val="FFC000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187622" y="432629"/>
            <a:ext cx="6696746" cy="476091"/>
          </a:xfrm>
          <a:prstGeom prst="roundRect">
            <a:avLst>
              <a:gd name="adj" fmla="val 491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i="1" dirty="0" smtClean="0">
                <a:solidFill>
                  <a:schemeClr val="bg1"/>
                </a:solidFill>
              </a:rPr>
              <a:t>건강한 물  </a:t>
            </a:r>
            <a:r>
              <a:rPr lang="en-US" altLang="ko-KR" sz="2400" b="1" i="1" dirty="0" smtClean="0">
                <a:solidFill>
                  <a:schemeClr val="bg1"/>
                </a:solidFill>
              </a:rPr>
              <a:t>- </a:t>
            </a:r>
            <a:r>
              <a:rPr lang="ko-KR" altLang="en-US" sz="2400" b="1" i="1" dirty="0" smtClean="0">
                <a:solidFill>
                  <a:srgbClr val="FFC000"/>
                </a:solidFill>
              </a:rPr>
              <a:t>원자수소미전수기 </a:t>
            </a:r>
            <a:r>
              <a:rPr lang="ko-KR" altLang="en-US" sz="2400" b="1" i="1" dirty="0" smtClean="0">
                <a:solidFill>
                  <a:schemeClr val="bg1"/>
                </a:solidFill>
              </a:rPr>
              <a:t>시스템 </a:t>
            </a:r>
            <a:endParaRPr lang="ko-KR" altLang="en-US" sz="1400" b="1" i="1" dirty="0">
              <a:solidFill>
                <a:schemeClr val="bg1"/>
              </a:solidFill>
            </a:endParaRPr>
          </a:p>
        </p:txBody>
      </p:sp>
      <p:pic>
        <p:nvPicPr>
          <p:cNvPr id="5" name="Picture 2" descr="F:\KakaoTalk_20200318_114929863_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99" y="24143"/>
            <a:ext cx="1838105" cy="5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1187623" y="1929940"/>
            <a:ext cx="2705079" cy="2422056"/>
            <a:chOff x="1187623" y="1929940"/>
            <a:chExt cx="2705079" cy="2422056"/>
          </a:xfrm>
        </p:grpSpPr>
        <p:sp>
          <p:nvSpPr>
            <p:cNvPr id="12" name="육각형 11"/>
            <p:cNvSpPr/>
            <p:nvPr/>
          </p:nvSpPr>
          <p:spPr>
            <a:xfrm>
              <a:off x="1187623" y="2157664"/>
              <a:ext cx="2705079" cy="2194332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err="1" smtClean="0">
                  <a:solidFill>
                    <a:schemeClr val="tx1"/>
                  </a:solidFill>
                </a:rPr>
                <a:t>원자수소수</a:t>
              </a:r>
              <a:endParaRPr lang="en-US" altLang="ko-KR" sz="2400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>
                  <a:solidFill>
                    <a:schemeClr val="tx1"/>
                  </a:solidFill>
                </a:rPr>
                <a:t>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필터</a:t>
              </a:r>
              <a:endParaRPr lang="en-US" altLang="ko-KR" sz="2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1600" b="1" dirty="0" smtClean="0">
                  <a:solidFill>
                    <a:schemeClr val="tx1"/>
                  </a:solidFill>
                </a:rPr>
                <a:t>원자 방식</a:t>
              </a:r>
              <a:r>
                <a:rPr lang="en-US" altLang="ko-KR" sz="1600" b="1" dirty="0" smtClean="0">
                  <a:solidFill>
                    <a:schemeClr val="tx1"/>
                  </a:solidFill>
                </a:rPr>
                <a:t>)</a:t>
              </a:r>
              <a:r>
                <a:rPr lang="ko-KR" altLang="en-US" sz="1600" b="1" dirty="0" smtClean="0">
                  <a:solidFill>
                    <a:schemeClr val="tx1"/>
                  </a:solidFill>
                </a:rPr>
                <a:t> </a:t>
              </a:r>
              <a:endParaRPr lang="en-US" altLang="ko-KR" sz="16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600" b="1" dirty="0" smtClean="0">
                  <a:solidFill>
                    <a:schemeClr val="tx1"/>
                  </a:solidFill>
                </a:rPr>
                <a:t>강력 항산화제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타원 17"/>
            <p:cNvSpPr/>
            <p:nvPr/>
          </p:nvSpPr>
          <p:spPr>
            <a:xfrm>
              <a:off x="1331640" y="1929940"/>
              <a:ext cx="576064" cy="56295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/>
                <a:t>3</a:t>
              </a:r>
              <a:endParaRPr lang="ko-KR" altLang="en-US" b="1" dirty="0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5342413" y="1857932"/>
            <a:ext cx="2685971" cy="2527496"/>
            <a:chOff x="5342413" y="1857932"/>
            <a:chExt cx="2685971" cy="2527496"/>
          </a:xfrm>
        </p:grpSpPr>
        <p:sp>
          <p:nvSpPr>
            <p:cNvPr id="11" name="육각형 10"/>
            <p:cNvSpPr/>
            <p:nvPr/>
          </p:nvSpPr>
          <p:spPr>
            <a:xfrm>
              <a:off x="5342413" y="2157664"/>
              <a:ext cx="2685971" cy="2227764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err="1" smtClean="0">
                  <a:solidFill>
                    <a:schemeClr val="tx1"/>
                  </a:solidFill>
                </a:rPr>
                <a:t>자화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 연수</a:t>
              </a:r>
              <a:endParaRPr lang="en-US" altLang="ko-KR" sz="2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>
                  <a:solidFill>
                    <a:schemeClr val="tx1"/>
                  </a:solidFill>
                </a:rPr>
                <a:t>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필터</a:t>
              </a:r>
              <a:endParaRPr lang="en-US" altLang="ko-KR" sz="2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1600" b="1" dirty="0" smtClean="0">
                  <a:solidFill>
                    <a:schemeClr val="tx1"/>
                  </a:solidFill>
                </a:rPr>
                <a:t>나노 특수</a:t>
              </a:r>
              <a:r>
                <a:rPr lang="en-US" altLang="ko-KR" sz="1600" b="1" dirty="0" smtClean="0">
                  <a:solidFill>
                    <a:schemeClr val="tx1"/>
                  </a:solidFill>
                </a:rPr>
                <a:t>)</a:t>
              </a:r>
            </a:p>
            <a:p>
              <a:pPr algn="ctr"/>
              <a:r>
                <a:rPr lang="ko-KR" altLang="en-US" sz="1600" b="1" dirty="0" err="1" smtClean="0">
                  <a:solidFill>
                    <a:schemeClr val="tx1"/>
                  </a:solidFill>
                </a:rPr>
                <a:t>사워기</a:t>
              </a:r>
              <a:r>
                <a:rPr lang="ko-KR" altLang="en-US" sz="1600" b="1" dirty="0" smtClean="0">
                  <a:solidFill>
                    <a:schemeClr val="tx1"/>
                  </a:solidFill>
                </a:rPr>
                <a:t> 부착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타원 18"/>
            <p:cNvSpPr/>
            <p:nvPr/>
          </p:nvSpPr>
          <p:spPr>
            <a:xfrm>
              <a:off x="7164288" y="1857932"/>
              <a:ext cx="576064" cy="56295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/>
                <a:t>4</a:t>
              </a:r>
              <a:endParaRPr lang="ko-KR" altLang="en-US" b="1" dirty="0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3347864" y="887712"/>
            <a:ext cx="2520279" cy="2345589"/>
            <a:chOff x="3347864" y="887712"/>
            <a:chExt cx="2520279" cy="2345589"/>
          </a:xfrm>
        </p:grpSpPr>
        <p:sp>
          <p:nvSpPr>
            <p:cNvPr id="15" name="육각형 14"/>
            <p:cNvSpPr/>
            <p:nvPr/>
          </p:nvSpPr>
          <p:spPr>
            <a:xfrm>
              <a:off x="3347864" y="1133093"/>
              <a:ext cx="2520279" cy="2100208"/>
            </a:xfrm>
            <a:prstGeom prst="hexagon">
              <a:avLst/>
            </a:prstGeom>
            <a:solidFill>
              <a:schemeClr val="accent6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solidFill>
                    <a:schemeClr val="tx1"/>
                  </a:solidFill>
                </a:rPr>
                <a:t>미세 전류</a:t>
              </a:r>
              <a:endParaRPr lang="en-US" altLang="ko-KR" sz="2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2400" b="1" dirty="0" smtClean="0">
                  <a:solidFill>
                    <a:schemeClr val="tx1"/>
                  </a:solidFill>
                </a:rPr>
                <a:t>생성 필터</a:t>
              </a:r>
              <a:endParaRPr lang="en-US" altLang="ko-KR" sz="2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1600" b="1" dirty="0" smtClean="0">
                  <a:solidFill>
                    <a:schemeClr val="tx1"/>
                  </a:solidFill>
                </a:rPr>
                <a:t>생체 전류</a:t>
              </a:r>
              <a:r>
                <a:rPr lang="en-US" altLang="ko-KR" sz="1600" b="1" dirty="0" smtClean="0">
                  <a:solidFill>
                    <a:schemeClr val="tx1"/>
                  </a:solidFill>
                </a:rPr>
                <a:t>)</a:t>
              </a:r>
              <a:r>
                <a:rPr lang="ko-KR" altLang="en-US" sz="1600" b="1" dirty="0" smtClean="0">
                  <a:solidFill>
                    <a:schemeClr val="tx1"/>
                  </a:solidFill>
                </a:rPr>
                <a:t> </a:t>
              </a:r>
              <a:endParaRPr lang="en-US" altLang="ko-KR" sz="16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600" b="1" dirty="0" smtClean="0">
                  <a:solidFill>
                    <a:schemeClr val="tx1"/>
                  </a:solidFill>
                </a:rPr>
                <a:t>생성 및 충전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4319971" y="887712"/>
              <a:ext cx="576064" cy="56295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/>
                <a:t>5</a:t>
              </a:r>
              <a:endParaRPr lang="ko-KR" altLang="en-US" b="1" dirty="0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5342414" y="4162188"/>
            <a:ext cx="2685970" cy="2429393"/>
            <a:chOff x="5342414" y="4162188"/>
            <a:chExt cx="2685970" cy="2429393"/>
          </a:xfrm>
        </p:grpSpPr>
        <p:sp>
          <p:nvSpPr>
            <p:cNvPr id="14" name="육각형 13"/>
            <p:cNvSpPr/>
            <p:nvPr/>
          </p:nvSpPr>
          <p:spPr>
            <a:xfrm>
              <a:off x="5342414" y="4385429"/>
              <a:ext cx="2685970" cy="2206152"/>
            </a:xfrm>
            <a:prstGeom prst="hexagon">
              <a:avLst/>
            </a:pr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solidFill>
                    <a:schemeClr val="tx1"/>
                  </a:solidFill>
                </a:rPr>
                <a:t>정수 필터</a:t>
              </a:r>
              <a:endParaRPr lang="en-US" altLang="ko-KR" sz="2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2400" b="1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미네랄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)</a:t>
              </a:r>
            </a:p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1600" b="1" dirty="0" smtClean="0">
                  <a:solidFill>
                    <a:schemeClr val="tx1"/>
                  </a:solidFill>
                </a:rPr>
                <a:t>미네랄이 </a:t>
              </a:r>
              <a:r>
                <a:rPr lang="ko-KR" altLang="en-US" sz="1600" b="1" dirty="0" err="1" smtClean="0">
                  <a:solidFill>
                    <a:schemeClr val="tx1"/>
                  </a:solidFill>
                </a:rPr>
                <a:t>풍부수</a:t>
              </a:r>
              <a:r>
                <a:rPr lang="en-US" altLang="ko-KR" sz="1600" b="1" dirty="0" smtClean="0">
                  <a:solidFill>
                    <a:schemeClr val="tx1"/>
                  </a:solidFill>
                </a:rPr>
                <a:t>)</a:t>
              </a:r>
            </a:p>
            <a:p>
              <a:pPr algn="ctr"/>
              <a:r>
                <a:rPr lang="ko-KR" altLang="en-US" sz="1600" b="1" dirty="0" err="1" smtClean="0">
                  <a:solidFill>
                    <a:schemeClr val="tx1"/>
                  </a:solidFill>
                </a:rPr>
                <a:t>스테인레스</a:t>
              </a:r>
              <a:r>
                <a:rPr lang="ko-KR" altLang="en-US" sz="1600" b="1" dirty="0" smtClean="0">
                  <a:solidFill>
                    <a:schemeClr val="tx1"/>
                  </a:solidFill>
                </a:rPr>
                <a:t> 필터</a:t>
              </a:r>
              <a:endParaRPr lang="en-US" altLang="ko-KR" sz="16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7" name="타원 16"/>
            <p:cNvSpPr/>
            <p:nvPr/>
          </p:nvSpPr>
          <p:spPr>
            <a:xfrm>
              <a:off x="7308304" y="4162188"/>
              <a:ext cx="576064" cy="56295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/>
                <a:t>2</a:t>
              </a:r>
              <a:endParaRPr lang="ko-KR" altLang="en-US" b="1" dirty="0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187625" y="4221088"/>
            <a:ext cx="2705077" cy="2370492"/>
            <a:chOff x="1187625" y="4221088"/>
            <a:chExt cx="2705077" cy="2370492"/>
          </a:xfrm>
        </p:grpSpPr>
        <p:sp>
          <p:nvSpPr>
            <p:cNvPr id="13" name="육각형 12"/>
            <p:cNvSpPr/>
            <p:nvPr/>
          </p:nvSpPr>
          <p:spPr>
            <a:xfrm>
              <a:off x="1187625" y="4385428"/>
              <a:ext cx="2705077" cy="2206152"/>
            </a:xfrm>
            <a:prstGeom prst="hexagon">
              <a:avLst/>
            </a:prstGeom>
            <a:solidFill>
              <a:schemeClr val="accent4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solidFill>
                    <a:schemeClr val="tx1"/>
                  </a:solidFill>
                </a:rPr>
                <a:t>녹물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.</a:t>
              </a:r>
              <a:r>
                <a:rPr lang="ko-KR" altLang="en-US" sz="2400" b="1" dirty="0" err="1" smtClean="0">
                  <a:solidFill>
                    <a:schemeClr val="tx1"/>
                  </a:solidFill>
                </a:rPr>
                <a:t>녹농균</a:t>
              </a:r>
              <a:endParaRPr lang="en-US" altLang="ko-KR" sz="2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2400" b="1" dirty="0" smtClean="0">
                  <a:solidFill>
                    <a:schemeClr val="tx1"/>
                  </a:solidFill>
                </a:rPr>
                <a:t>제거 필터</a:t>
              </a:r>
              <a:endParaRPr lang="en-US" altLang="ko-KR" sz="2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1600" b="1" dirty="0" smtClean="0">
                  <a:solidFill>
                    <a:schemeClr val="tx1"/>
                  </a:solidFill>
                </a:rPr>
                <a:t>깨끗한 물</a:t>
              </a:r>
              <a:r>
                <a:rPr lang="en-US" altLang="ko-KR" sz="1600" b="1" dirty="0" smtClean="0">
                  <a:solidFill>
                    <a:schemeClr val="tx1"/>
                  </a:solidFill>
                </a:rPr>
                <a:t>)</a:t>
              </a:r>
            </a:p>
            <a:p>
              <a:pPr algn="ctr"/>
              <a:r>
                <a:rPr lang="ko-KR" altLang="en-US" sz="1600" b="1" dirty="0" err="1" smtClean="0">
                  <a:solidFill>
                    <a:schemeClr val="tx1"/>
                  </a:solidFill>
                </a:rPr>
                <a:t>녹농균</a:t>
              </a:r>
              <a:r>
                <a:rPr lang="ko-KR" altLang="en-US" sz="1600" b="1" dirty="0" smtClean="0">
                  <a:solidFill>
                    <a:schemeClr val="tx1"/>
                  </a:solidFill>
                </a:rPr>
                <a:t> 제거</a:t>
              </a:r>
              <a:endParaRPr lang="en-US" altLang="ko-KR" sz="16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600" b="1" dirty="0" smtClean="0">
                  <a:solidFill>
                    <a:schemeClr val="tx1"/>
                  </a:solidFill>
                </a:rPr>
                <a:t>계량기 부착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타원 2"/>
            <p:cNvSpPr/>
            <p:nvPr/>
          </p:nvSpPr>
          <p:spPr>
            <a:xfrm>
              <a:off x="1234466" y="4221088"/>
              <a:ext cx="576064" cy="56295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/>
                <a:t>1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1232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15644</TotalTime>
  <Words>4561</Words>
  <Application>Microsoft Office PowerPoint</Application>
  <PresentationFormat>화면 슬라이드 쇼(4:3)</PresentationFormat>
  <Paragraphs>1235</Paragraphs>
  <Slides>39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53" baseType="lpstr">
      <vt:lpstr>HY견고딕</vt:lpstr>
      <vt:lpstr>宋体</vt:lpstr>
      <vt:lpstr>굴림</vt:lpstr>
      <vt:lpstr>맑은 고딕</vt:lpstr>
      <vt:lpstr>휴먼옛체</vt:lpstr>
      <vt:lpstr>Aharoni</vt:lpstr>
      <vt:lpstr>Arial</vt:lpstr>
      <vt:lpstr>Arial Black</vt:lpstr>
      <vt:lpstr>Berlin Sans FB</vt:lpstr>
      <vt:lpstr>Calibri</vt:lpstr>
      <vt:lpstr>Symbol</vt:lpstr>
      <vt:lpstr>Times New Roman</vt:lpstr>
      <vt:lpstr>Wingdings 3</vt:lpstr>
      <vt:lpstr>Office 테마</vt:lpstr>
      <vt:lpstr>PowerPoint 프레젠테이션</vt:lpstr>
      <vt:lpstr>CM 코로나 19 방역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Windows 사용자</dc:creator>
  <cp:lastModifiedBy>com</cp:lastModifiedBy>
  <cp:revision>2069</cp:revision>
  <cp:lastPrinted>2020-09-08T03:58:13Z</cp:lastPrinted>
  <dcterms:created xsi:type="dcterms:W3CDTF">2014-05-07T04:13:07Z</dcterms:created>
  <dcterms:modified xsi:type="dcterms:W3CDTF">2020-09-10T07:36:22Z</dcterms:modified>
</cp:coreProperties>
</file>